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71"/>
  </p:notesMasterIdLst>
  <p:sldIdLst>
    <p:sldId id="256" r:id="rId5"/>
    <p:sldId id="257" r:id="rId6"/>
    <p:sldId id="258" r:id="rId7"/>
    <p:sldId id="283" r:id="rId8"/>
    <p:sldId id="290" r:id="rId9"/>
    <p:sldId id="291" r:id="rId10"/>
    <p:sldId id="292" r:id="rId11"/>
    <p:sldId id="289" r:id="rId12"/>
    <p:sldId id="299" r:id="rId13"/>
    <p:sldId id="294" r:id="rId14"/>
    <p:sldId id="303" r:id="rId15"/>
    <p:sldId id="293" r:id="rId16"/>
    <p:sldId id="295" r:id="rId17"/>
    <p:sldId id="296" r:id="rId18"/>
    <p:sldId id="298" r:id="rId19"/>
    <p:sldId id="297" r:id="rId20"/>
    <p:sldId id="300" r:id="rId21"/>
    <p:sldId id="301" r:id="rId22"/>
    <p:sldId id="302" r:id="rId23"/>
    <p:sldId id="304" r:id="rId24"/>
    <p:sldId id="306" r:id="rId25"/>
    <p:sldId id="305" r:id="rId26"/>
    <p:sldId id="308" r:id="rId27"/>
    <p:sldId id="287" r:id="rId28"/>
    <p:sldId id="288" r:id="rId29"/>
    <p:sldId id="284" r:id="rId30"/>
    <p:sldId id="309" r:id="rId31"/>
    <p:sldId id="312" r:id="rId32"/>
    <p:sldId id="310" r:id="rId33"/>
    <p:sldId id="315" r:id="rId34"/>
    <p:sldId id="311" r:id="rId35"/>
    <p:sldId id="317" r:id="rId36"/>
    <p:sldId id="271" r:id="rId37"/>
    <p:sldId id="318" r:id="rId38"/>
    <p:sldId id="320" r:id="rId39"/>
    <p:sldId id="313" r:id="rId40"/>
    <p:sldId id="279" r:id="rId41"/>
    <p:sldId id="319" r:id="rId42"/>
    <p:sldId id="321" r:id="rId43"/>
    <p:sldId id="280" r:id="rId44"/>
    <p:sldId id="323" r:id="rId45"/>
    <p:sldId id="324" r:id="rId46"/>
    <p:sldId id="325" r:id="rId47"/>
    <p:sldId id="322" r:id="rId48"/>
    <p:sldId id="334" r:id="rId49"/>
    <p:sldId id="337" r:id="rId50"/>
    <p:sldId id="326" r:id="rId51"/>
    <p:sldId id="327" r:id="rId52"/>
    <p:sldId id="328" r:id="rId53"/>
    <p:sldId id="329" r:id="rId54"/>
    <p:sldId id="330" r:id="rId55"/>
    <p:sldId id="331" r:id="rId56"/>
    <p:sldId id="332" r:id="rId57"/>
    <p:sldId id="335" r:id="rId58"/>
    <p:sldId id="333" r:id="rId59"/>
    <p:sldId id="285" r:id="rId60"/>
    <p:sldId id="336" r:id="rId61"/>
    <p:sldId id="338" r:id="rId62"/>
    <p:sldId id="340" r:id="rId63"/>
    <p:sldId id="341" r:id="rId64"/>
    <p:sldId id="342" r:id="rId65"/>
    <p:sldId id="343" r:id="rId66"/>
    <p:sldId id="286" r:id="rId67"/>
    <p:sldId id="316" r:id="rId68"/>
    <p:sldId id="281" r:id="rId69"/>
    <p:sldId id="274" r:id="rId70"/>
  </p:sldIdLst>
  <p:sldSz cx="9144000" cy="6858000" type="screen4x3"/>
  <p:notesSz cx="6797675" cy="99282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rhat" initials="F" lastIdx="1" clrIdx="0">
    <p:extLst>
      <p:ext uri="{19B8F6BF-5375-455C-9EA6-DF929625EA0E}">
        <p15:presenceInfo xmlns:p15="http://schemas.microsoft.com/office/powerpoint/2012/main" userId="Ferha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164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2-18T14:12:52.926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25" cy="498254"/>
          </a:xfrm>
          <a:prstGeom prst="rect">
            <a:avLst/>
          </a:prstGeom>
        </p:spPr>
        <p:txBody>
          <a:bodyPr vert="horz" lIns="83796" tIns="41898" rIns="83796" bIns="41898" rtlCol="0"/>
          <a:lstStyle>
            <a:lvl1pPr algn="l">
              <a:defRPr sz="11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923" y="0"/>
            <a:ext cx="2946325" cy="498254"/>
          </a:xfrm>
          <a:prstGeom prst="rect">
            <a:avLst/>
          </a:prstGeom>
        </p:spPr>
        <p:txBody>
          <a:bodyPr vert="horz" lIns="83796" tIns="41898" rIns="83796" bIns="41898" rtlCol="0"/>
          <a:lstStyle>
            <a:lvl1pPr algn="r">
              <a:defRPr sz="1100"/>
            </a:lvl1pPr>
          </a:lstStyle>
          <a:p>
            <a:fld id="{489F255C-F5D1-46EB-92F9-A5A45AE5DA4A}" type="datetimeFigureOut">
              <a:rPr lang="de-DE" smtClean="0"/>
              <a:t>29.01.2019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3796" tIns="41898" rIns="83796" bIns="41898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82" y="4777636"/>
            <a:ext cx="5438711" cy="3909377"/>
          </a:xfrm>
          <a:prstGeom prst="rect">
            <a:avLst/>
          </a:prstGeom>
        </p:spPr>
        <p:txBody>
          <a:bodyPr vert="horz" lIns="83796" tIns="41898" rIns="83796" bIns="41898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972"/>
            <a:ext cx="2946325" cy="498254"/>
          </a:xfrm>
          <a:prstGeom prst="rect">
            <a:avLst/>
          </a:prstGeom>
        </p:spPr>
        <p:txBody>
          <a:bodyPr vert="horz" lIns="83796" tIns="41898" rIns="83796" bIns="41898" rtlCol="0" anchor="b"/>
          <a:lstStyle>
            <a:lvl1pPr algn="l">
              <a:defRPr sz="11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923" y="9429972"/>
            <a:ext cx="2946325" cy="498254"/>
          </a:xfrm>
          <a:prstGeom prst="rect">
            <a:avLst/>
          </a:prstGeom>
        </p:spPr>
        <p:txBody>
          <a:bodyPr vert="horz" lIns="83796" tIns="41898" rIns="83796" bIns="41898" rtlCol="0" anchor="b"/>
          <a:lstStyle>
            <a:lvl1pPr algn="r">
              <a:defRPr sz="1100"/>
            </a:lvl1pPr>
          </a:lstStyle>
          <a:p>
            <a:fld id="{2EA9C036-1903-4486-8185-6C7697FC4E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0883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The Digit-</a:t>
            </a:r>
            <a:r>
              <a:rPr lang="de-DE" dirty="0" err="1" smtClean="0"/>
              <a:t>Cat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understand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Cats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e-book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read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content</a:t>
            </a:r>
            <a:r>
              <a:rPr lang="de-DE" baseline="0" dirty="0" smtClean="0"/>
              <a:t>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127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3171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Tafel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saving</a:t>
            </a:r>
            <a:r>
              <a:rPr lang="de-DE" baseline="0" dirty="0" smtClean="0"/>
              <a:t> time, </a:t>
            </a:r>
            <a:r>
              <a:rPr lang="de-DE" baseline="0" dirty="0" err="1" smtClean="0"/>
              <a:t>location</a:t>
            </a:r>
            <a:r>
              <a:rPr lang="de-DE" baseline="0" dirty="0" smtClean="0"/>
              <a:t>-independent </a:t>
            </a:r>
            <a:r>
              <a:rPr lang="de-DE" baseline="0" dirty="0" err="1" smtClean="0"/>
              <a:t>cooperation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project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management</a:t>
            </a:r>
            <a:r>
              <a:rPr lang="de-DE" baseline="0" dirty="0" smtClean="0"/>
              <a:t>, Monitoring </a:t>
            </a:r>
            <a:r>
              <a:rPr lang="de-DE" baseline="0" dirty="0" err="1" smtClean="0"/>
              <a:t>development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Coordination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tasks</a:t>
            </a:r>
            <a:r>
              <a:rPr lang="de-DE" baseline="0" dirty="0" smtClean="0"/>
              <a:t>, Scientific </a:t>
            </a:r>
            <a:r>
              <a:rPr lang="de-DE" baseline="0" dirty="0" err="1" smtClean="0"/>
              <a:t>added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value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6791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4537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128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5056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5963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Grafik 36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38" name="Grafik 37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899640" y="960840"/>
            <a:ext cx="7785720" cy="289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" name="Grafik 76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78" name="Grafik 77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899640" y="960840"/>
            <a:ext cx="7785720" cy="289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Grafik 115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117" name="Grafik 116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ubTitle"/>
          </p:nvPr>
        </p:nvSpPr>
        <p:spPr>
          <a:xfrm>
            <a:off x="899640" y="960840"/>
            <a:ext cx="7785720" cy="289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5" name="Grafik 154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156" name="Grafik 155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99640" y="960840"/>
            <a:ext cx="7785720" cy="289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wmf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w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w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/>
          <p:cNvPicPr/>
          <p:nvPr/>
        </p:nvPicPr>
        <p:blipFill>
          <a:blip r:embed="rId14"/>
          <a:stretch/>
        </p:blipFill>
        <p:spPr>
          <a:xfrm>
            <a:off x="-17640" y="0"/>
            <a:ext cx="876960" cy="6856920"/>
          </a:xfrm>
          <a:prstGeom prst="rect">
            <a:avLst/>
          </a:prstGeom>
          <a:ln>
            <a:noFill/>
          </a:ln>
        </p:spPr>
      </p:pic>
      <p:sp>
        <p:nvSpPr>
          <p:cNvPr id="6" name="CustomShape 1"/>
          <p:cNvSpPr/>
          <p:nvPr/>
        </p:nvSpPr>
        <p:spPr>
          <a:xfrm rot="21376800">
            <a:off x="312120" y="-22320"/>
            <a:ext cx="489240" cy="6899040"/>
          </a:xfrm>
          <a:custGeom>
            <a:avLst/>
            <a:gdLst/>
            <a:ahLst/>
            <a:cxnLst/>
            <a:rect l="l" t="t" r="r" b="b"/>
            <a:pathLst>
              <a:path w="275119" h="6900226">
                <a:moveTo>
                  <a:pt x="3568" y="0"/>
                </a:moveTo>
                <a:cubicBezTo>
                  <a:pt x="93950" y="6182"/>
                  <a:pt x="183637" y="31370"/>
                  <a:pt x="274019" y="37552"/>
                </a:cubicBezTo>
                <a:cubicBezTo>
                  <a:pt x="275412" y="2325984"/>
                  <a:pt x="273726" y="4611794"/>
                  <a:pt x="275119" y="6900226"/>
                </a:cubicBezTo>
                <a:lnTo>
                  <a:pt x="0" y="6874337"/>
                </a:lnTo>
                <a:cubicBezTo>
                  <a:pt x="1551" y="4577347"/>
                  <a:pt x="2017" y="2296990"/>
                  <a:pt x="3568" y="0"/>
                </a:cubicBezTo>
                <a:close/>
              </a:path>
            </a:pathLst>
          </a:cu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13"/>
          <p:cNvPicPr/>
          <p:nvPr/>
        </p:nvPicPr>
        <p:blipFill>
          <a:blip r:embed="rId15"/>
          <a:stretch/>
        </p:blipFill>
        <p:spPr>
          <a:xfrm>
            <a:off x="468360" y="221760"/>
            <a:ext cx="2086560" cy="757800"/>
          </a:xfrm>
          <a:prstGeom prst="rect">
            <a:avLst/>
          </a:prstGeom>
          <a:ln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Titeltextes durch Klicken bearbeiten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9"/>
          <p:cNvPicPr/>
          <p:nvPr/>
        </p:nvPicPr>
        <p:blipFill>
          <a:blip r:embed="rId14"/>
          <a:stretch/>
        </p:blipFill>
        <p:spPr>
          <a:xfrm>
            <a:off x="-17640" y="0"/>
            <a:ext cx="876960" cy="6856920"/>
          </a:xfrm>
          <a:prstGeom prst="rect">
            <a:avLst/>
          </a:prstGeom>
          <a:ln>
            <a:noFill/>
          </a:ln>
        </p:spPr>
      </p:pic>
      <p:sp>
        <p:nvSpPr>
          <p:cNvPr id="40" name="CustomShape 1"/>
          <p:cNvSpPr/>
          <p:nvPr/>
        </p:nvSpPr>
        <p:spPr>
          <a:xfrm rot="21376800">
            <a:off x="312120" y="-22320"/>
            <a:ext cx="489240" cy="6899040"/>
          </a:xfrm>
          <a:custGeom>
            <a:avLst/>
            <a:gdLst/>
            <a:ahLst/>
            <a:cxnLst/>
            <a:rect l="l" t="t" r="r" b="b"/>
            <a:pathLst>
              <a:path w="275119" h="6900226">
                <a:moveTo>
                  <a:pt x="3568" y="0"/>
                </a:moveTo>
                <a:cubicBezTo>
                  <a:pt x="93950" y="6182"/>
                  <a:pt x="183637" y="31370"/>
                  <a:pt x="274019" y="37552"/>
                </a:cubicBezTo>
                <a:cubicBezTo>
                  <a:pt x="275412" y="2325984"/>
                  <a:pt x="273726" y="4611794"/>
                  <a:pt x="275119" y="6900226"/>
                </a:cubicBezTo>
                <a:lnTo>
                  <a:pt x="0" y="6874337"/>
                </a:lnTo>
                <a:cubicBezTo>
                  <a:pt x="1551" y="4577347"/>
                  <a:pt x="2017" y="2296990"/>
                  <a:pt x="3568" y="0"/>
                </a:cubicBezTo>
                <a:close/>
              </a:path>
            </a:pathLst>
          </a:cu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1" name="Picture 13"/>
          <p:cNvPicPr/>
          <p:nvPr/>
        </p:nvPicPr>
        <p:blipFill>
          <a:blip r:embed="rId15"/>
          <a:stretch/>
        </p:blipFill>
        <p:spPr>
          <a:xfrm>
            <a:off x="468360" y="221760"/>
            <a:ext cx="2086560" cy="757800"/>
          </a:xfrm>
          <a:prstGeom prst="rect">
            <a:avLst/>
          </a:prstGeom>
          <a:ln>
            <a:noFill/>
          </a:ln>
        </p:spPr>
      </p:pic>
      <p:pic>
        <p:nvPicPr>
          <p:cNvPr id="42" name="Picture 17"/>
          <p:cNvPicPr/>
          <p:nvPr/>
        </p:nvPicPr>
        <p:blipFill>
          <a:blip r:embed="rId16"/>
          <a:stretch/>
        </p:blipFill>
        <p:spPr>
          <a:xfrm>
            <a:off x="6615360" y="332640"/>
            <a:ext cx="2275920" cy="249840"/>
          </a:xfrm>
          <a:prstGeom prst="rect">
            <a:avLst/>
          </a:prstGeom>
          <a:ln>
            <a:noFill/>
          </a:ln>
        </p:spPr>
      </p:pic>
      <p:sp>
        <p:nvSpPr>
          <p:cNvPr id="4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Titeltextes durch Klicken bearbeiten</a:t>
            </a: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9"/>
          <p:cNvPicPr/>
          <p:nvPr/>
        </p:nvPicPr>
        <p:blipFill>
          <a:blip r:embed="rId14"/>
          <a:stretch/>
        </p:blipFill>
        <p:spPr>
          <a:xfrm>
            <a:off x="-17640" y="0"/>
            <a:ext cx="876960" cy="6856920"/>
          </a:xfrm>
          <a:prstGeom prst="rect">
            <a:avLst/>
          </a:prstGeom>
          <a:ln>
            <a:noFill/>
          </a:ln>
        </p:spPr>
      </p:pic>
      <p:sp>
        <p:nvSpPr>
          <p:cNvPr id="80" name="CustomShape 1"/>
          <p:cNvSpPr/>
          <p:nvPr/>
        </p:nvSpPr>
        <p:spPr>
          <a:xfrm rot="21376800">
            <a:off x="312120" y="-22320"/>
            <a:ext cx="489240" cy="6899040"/>
          </a:xfrm>
          <a:custGeom>
            <a:avLst/>
            <a:gdLst/>
            <a:ahLst/>
            <a:cxnLst/>
            <a:rect l="l" t="t" r="r" b="b"/>
            <a:pathLst>
              <a:path w="275119" h="6900226">
                <a:moveTo>
                  <a:pt x="3568" y="0"/>
                </a:moveTo>
                <a:cubicBezTo>
                  <a:pt x="93950" y="6182"/>
                  <a:pt x="183637" y="31370"/>
                  <a:pt x="274019" y="37552"/>
                </a:cubicBezTo>
                <a:cubicBezTo>
                  <a:pt x="275412" y="2325984"/>
                  <a:pt x="273726" y="4611794"/>
                  <a:pt x="275119" y="6900226"/>
                </a:cubicBezTo>
                <a:lnTo>
                  <a:pt x="0" y="6874337"/>
                </a:lnTo>
                <a:cubicBezTo>
                  <a:pt x="1551" y="4577347"/>
                  <a:pt x="2017" y="2296990"/>
                  <a:pt x="3568" y="0"/>
                </a:cubicBezTo>
                <a:close/>
              </a:path>
            </a:pathLst>
          </a:cu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1" name="Picture 13"/>
          <p:cNvPicPr/>
          <p:nvPr/>
        </p:nvPicPr>
        <p:blipFill>
          <a:blip r:embed="rId15"/>
          <a:stretch/>
        </p:blipFill>
        <p:spPr>
          <a:xfrm>
            <a:off x="468360" y="221760"/>
            <a:ext cx="2086560" cy="757800"/>
          </a:xfrm>
          <a:prstGeom prst="rect">
            <a:avLst/>
          </a:prstGeom>
          <a:ln>
            <a:noFill/>
          </a:ln>
        </p:spPr>
      </p:pic>
      <p:sp>
        <p:nvSpPr>
          <p:cNvPr id="82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Titeltextes durch Klicken bearbeiten</a:t>
            </a: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9"/>
          <p:cNvPicPr/>
          <p:nvPr/>
        </p:nvPicPr>
        <p:blipFill>
          <a:blip r:embed="rId14"/>
          <a:stretch/>
        </p:blipFill>
        <p:spPr>
          <a:xfrm>
            <a:off x="-17640" y="0"/>
            <a:ext cx="876960" cy="6856920"/>
          </a:xfrm>
          <a:prstGeom prst="rect">
            <a:avLst/>
          </a:prstGeom>
          <a:ln>
            <a:noFill/>
          </a:ln>
        </p:spPr>
      </p:pic>
      <p:sp>
        <p:nvSpPr>
          <p:cNvPr id="119" name="CustomShape 1"/>
          <p:cNvSpPr/>
          <p:nvPr/>
        </p:nvSpPr>
        <p:spPr>
          <a:xfrm rot="21376800">
            <a:off x="312120" y="-22320"/>
            <a:ext cx="489240" cy="6899040"/>
          </a:xfrm>
          <a:custGeom>
            <a:avLst/>
            <a:gdLst/>
            <a:ahLst/>
            <a:cxnLst/>
            <a:rect l="l" t="t" r="r" b="b"/>
            <a:pathLst>
              <a:path w="275119" h="6900226">
                <a:moveTo>
                  <a:pt x="3568" y="0"/>
                </a:moveTo>
                <a:cubicBezTo>
                  <a:pt x="93950" y="6182"/>
                  <a:pt x="183637" y="31370"/>
                  <a:pt x="274019" y="37552"/>
                </a:cubicBezTo>
                <a:cubicBezTo>
                  <a:pt x="275412" y="2325984"/>
                  <a:pt x="273726" y="4611794"/>
                  <a:pt x="275119" y="6900226"/>
                </a:cubicBezTo>
                <a:lnTo>
                  <a:pt x="0" y="6874337"/>
                </a:lnTo>
                <a:cubicBezTo>
                  <a:pt x="1551" y="4577347"/>
                  <a:pt x="2017" y="2296990"/>
                  <a:pt x="3568" y="0"/>
                </a:cubicBezTo>
                <a:close/>
              </a:path>
            </a:pathLst>
          </a:cu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0" name="Picture 13"/>
          <p:cNvPicPr/>
          <p:nvPr/>
        </p:nvPicPr>
        <p:blipFill>
          <a:blip r:embed="rId15"/>
          <a:stretch/>
        </p:blipFill>
        <p:spPr>
          <a:xfrm>
            <a:off x="468360" y="221760"/>
            <a:ext cx="2086560" cy="757800"/>
          </a:xfrm>
          <a:prstGeom prst="rect">
            <a:avLst/>
          </a:prstGeom>
          <a:ln>
            <a:noFill/>
          </a:ln>
        </p:spPr>
      </p:pic>
      <p:sp>
        <p:nvSpPr>
          <p:cNvPr id="121" name="PlaceHolder 2"/>
          <p:cNvSpPr>
            <a:spLocks noGrp="1"/>
          </p:cNvSpPr>
          <p:nvPr>
            <p:ph type="title"/>
          </p:nvPr>
        </p:nvSpPr>
        <p:spPr>
          <a:xfrm>
            <a:off x="899640" y="960840"/>
            <a:ext cx="7785720" cy="624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41.png"/><Relationship Id="rId4" Type="http://schemas.openxmlformats.org/officeDocument/2006/relationships/image" Target="../media/image4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7.png"/><Relationship Id="rId18" Type="http://schemas.openxmlformats.org/officeDocument/2006/relationships/image" Target="../media/image59.png"/><Relationship Id="rId3" Type="http://schemas.openxmlformats.org/officeDocument/2006/relationships/image" Target="../media/image50.png"/><Relationship Id="rId21" Type="http://schemas.openxmlformats.org/officeDocument/2006/relationships/image" Target="../media/image62.png"/><Relationship Id="rId7" Type="http://schemas.openxmlformats.org/officeDocument/2006/relationships/image" Target="../media/image54.jpeg"/><Relationship Id="rId12" Type="http://schemas.openxmlformats.org/officeDocument/2006/relationships/image" Target="../media/image46.jpe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9.png"/><Relationship Id="rId20" Type="http://schemas.openxmlformats.org/officeDocument/2006/relationships/image" Target="../media/image61.jpe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53.jpeg"/><Relationship Id="rId11" Type="http://schemas.openxmlformats.org/officeDocument/2006/relationships/image" Target="../media/image45.jpeg"/><Relationship Id="rId5" Type="http://schemas.openxmlformats.org/officeDocument/2006/relationships/image" Target="../media/image52.png"/><Relationship Id="rId15" Type="http://schemas.openxmlformats.org/officeDocument/2006/relationships/image" Target="../media/image48.png"/><Relationship Id="rId10" Type="http://schemas.openxmlformats.org/officeDocument/2006/relationships/image" Target="../media/image44.png"/><Relationship Id="rId19" Type="http://schemas.openxmlformats.org/officeDocument/2006/relationships/image" Target="../media/image60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47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Bit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en.wikipedia.org/wiki/Digital_dat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jpg"/><Relationship Id="rId11" Type="http://schemas.openxmlformats.org/officeDocument/2006/relationships/comments" Target="../comments/comment1.xml"/><Relationship Id="rId5" Type="http://schemas.openxmlformats.org/officeDocument/2006/relationships/image" Target="../media/image9.jpg"/><Relationship Id="rId10" Type="http://schemas.openxmlformats.org/officeDocument/2006/relationships/hyperlink" Target="https://en.wikipedia.org/wiki/Digital_image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en.wikipedia.org/wiki/Group_representation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87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-428760" y="0"/>
            <a:ext cx="876960" cy="685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97" name="Picture 4"/>
          <p:cNvPicPr/>
          <p:nvPr/>
        </p:nvPicPr>
        <p:blipFill>
          <a:blip r:embed="rId2"/>
          <a:stretch/>
        </p:blipFill>
        <p:spPr>
          <a:xfrm>
            <a:off x="0" y="0"/>
            <a:ext cx="9219240" cy="6961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30" y="1245326"/>
            <a:ext cx="8627370" cy="492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9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29972" y="1021440"/>
            <a:ext cx="7785720" cy="842194"/>
          </a:xfrm>
        </p:spPr>
        <p:txBody>
          <a:bodyPr/>
          <a:lstStyle/>
          <a:p>
            <a:r>
              <a:rPr lang="en-US" sz="2800" dirty="0"/>
              <a:t>What is meant by </a:t>
            </a:r>
            <a:r>
              <a:rPr lang="en-US" sz="2800" dirty="0" err="1"/>
              <a:t>IoT</a:t>
            </a:r>
            <a:r>
              <a:rPr lang="en-US" sz="2800" dirty="0"/>
              <a:t>? Relationship between </a:t>
            </a:r>
            <a:r>
              <a:rPr lang="en-US" sz="2800" dirty="0" err="1"/>
              <a:t>IoT</a:t>
            </a:r>
            <a:r>
              <a:rPr lang="en-US" sz="2800" dirty="0"/>
              <a:t> and CPS?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29972" y="2090056"/>
            <a:ext cx="7785720" cy="4397829"/>
          </a:xfrm>
        </p:spPr>
        <p:txBody>
          <a:bodyPr/>
          <a:lstStyle/>
          <a:p>
            <a:r>
              <a:rPr lang="en-US" sz="2400" dirty="0" err="1"/>
              <a:t>IoTs</a:t>
            </a:r>
            <a:r>
              <a:rPr lang="en-US" sz="2400" dirty="0"/>
              <a:t> are not CPSs, but you can build them with CPSs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000" dirty="0" smtClean="0"/>
              <a:t>The </a:t>
            </a:r>
            <a:r>
              <a:rPr lang="en-US" sz="2000" dirty="0"/>
              <a:t>internet of things </a:t>
            </a:r>
            <a:r>
              <a:rPr lang="en-US" sz="2000" dirty="0" smtClean="0"/>
              <a:t>is </a:t>
            </a:r>
            <a:r>
              <a:rPr lang="en-US" sz="2000" dirty="0"/>
              <a:t>a computing concept that describes the idea of everyday physical objects being connected to the internet and being able to identify themselves to other devices</a:t>
            </a:r>
            <a:r>
              <a:rPr lang="en-US" sz="2000" dirty="0" smtClean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Which goal is to be </a:t>
            </a:r>
            <a:r>
              <a:rPr lang="en-US" sz="2000" dirty="0" smtClean="0"/>
              <a:t>reach </a:t>
            </a:r>
            <a:r>
              <a:rPr lang="en-US" sz="2000" dirty="0"/>
              <a:t>by networking and communicating the individual systems depends on the requirements of the overall system.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816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21263" y="2248954"/>
            <a:ext cx="8228880" cy="397656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cyber-physical system represents the desired unity of </a:t>
            </a:r>
            <a:r>
              <a:rPr lang="en-US" sz="2800" dirty="0" smtClean="0"/>
              <a:t>reality and </a:t>
            </a:r>
            <a:r>
              <a:rPr lang="en-US" sz="2800" dirty="0"/>
              <a:t>digital </a:t>
            </a:r>
            <a:r>
              <a:rPr lang="en-US" sz="2800" dirty="0" smtClean="0"/>
              <a:t>image.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 further development </a:t>
            </a:r>
            <a:r>
              <a:rPr lang="en-US" sz="2800" dirty="0"/>
              <a:t>of the mechatronics to </a:t>
            </a:r>
            <a:r>
              <a:rPr lang="en-US" sz="2800" dirty="0" smtClean="0"/>
              <a:t>a symbiotic </a:t>
            </a:r>
            <a:r>
              <a:rPr lang="en-US" sz="2800" dirty="0"/>
              <a:t>system approach on the basis of information </a:t>
            </a:r>
            <a:r>
              <a:rPr lang="en-US" sz="2800" dirty="0" smtClean="0"/>
              <a:t>technology.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Sensory</a:t>
            </a:r>
            <a:r>
              <a:rPr lang="en-US" sz="2800" dirty="0"/>
              <a:t>, </a:t>
            </a:r>
            <a:r>
              <a:rPr lang="en-US" sz="2800" dirty="0" err="1"/>
              <a:t>actuatorial</a:t>
            </a:r>
            <a:r>
              <a:rPr lang="en-US" sz="2800" dirty="0"/>
              <a:t> and cognitive functions can </a:t>
            </a:r>
            <a:r>
              <a:rPr lang="en-US" sz="2800" dirty="0" smtClean="0"/>
              <a:t>be </a:t>
            </a:r>
            <a:r>
              <a:rPr lang="en-US" sz="2800" dirty="0"/>
              <a:t>integrated into </a:t>
            </a:r>
            <a:r>
              <a:rPr lang="en-US" sz="2800" dirty="0" smtClean="0"/>
              <a:t>technical systems.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Networkability</a:t>
            </a:r>
            <a:r>
              <a:rPr lang="de-DE" sz="2800" dirty="0"/>
              <a:t> </a:t>
            </a:r>
            <a:r>
              <a:rPr lang="de-DE" sz="2800" dirty="0" err="1"/>
              <a:t>of</a:t>
            </a:r>
            <a:r>
              <a:rPr lang="de-DE" sz="2800" dirty="0"/>
              <a:t> all </a:t>
            </a:r>
            <a:r>
              <a:rPr lang="de-DE" sz="2800" dirty="0" err="1"/>
              <a:t>components</a:t>
            </a:r>
            <a:endParaRPr lang="de-DE" sz="2800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899640" y="931817"/>
            <a:ext cx="7785720" cy="976200"/>
          </a:xfrm>
        </p:spPr>
        <p:txBody>
          <a:bodyPr/>
          <a:lstStyle/>
          <a:p>
            <a:r>
              <a:rPr lang="en-US" sz="3200" dirty="0"/>
              <a:t>What is particularly important in cyber-physical </a:t>
            </a:r>
            <a:r>
              <a:rPr lang="en-US" sz="3200" dirty="0" smtClean="0"/>
              <a:t>systems (CPS)?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118591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3479" y="696685"/>
            <a:ext cx="7785720" cy="1942011"/>
          </a:xfrm>
        </p:spPr>
        <p:txBody>
          <a:bodyPr/>
          <a:lstStyle/>
          <a:p>
            <a:r>
              <a:rPr lang="en-US" sz="2800" dirty="0"/>
              <a:t>T</a:t>
            </a:r>
            <a:r>
              <a:rPr lang="en-US" sz="2800" dirty="0" smtClean="0"/>
              <a:t>he </a:t>
            </a:r>
            <a:r>
              <a:rPr lang="en-US" sz="2800" dirty="0"/>
              <a:t>basis for fascinating perspectives of technical systems </a:t>
            </a:r>
            <a:r>
              <a:rPr lang="en-US" sz="2800" dirty="0" smtClean="0"/>
              <a:t>[3</a:t>
            </a:r>
            <a:r>
              <a:rPr lang="en-US" sz="2800" dirty="0"/>
              <a:t>].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Functionalities </a:t>
            </a:r>
            <a:r>
              <a:rPr lang="en-US" sz="2800" dirty="0"/>
              <a:t>that have so far only been fulfilled by biological </a:t>
            </a:r>
            <a:r>
              <a:rPr lang="en-US" sz="2800" dirty="0" smtClean="0"/>
              <a:t>systems:</a:t>
            </a:r>
            <a:r>
              <a:rPr lang="en-US" sz="3200" dirty="0" smtClean="0"/>
              <a:t> 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88126" y="2423126"/>
            <a:ext cx="8228880" cy="397656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</a:t>
            </a:r>
            <a:r>
              <a:rPr lang="en-US" sz="2800" b="1" dirty="0" smtClean="0"/>
              <a:t>utonomous </a:t>
            </a:r>
            <a:r>
              <a:rPr lang="en-US" sz="2800" b="1" dirty="0"/>
              <a:t>S</a:t>
            </a:r>
            <a:r>
              <a:rPr lang="en-US" sz="2800" b="1" dirty="0" smtClean="0"/>
              <a:t>ystems</a:t>
            </a:r>
            <a:r>
              <a:rPr lang="en-US" sz="2800" b="1" dirty="0"/>
              <a:t>: </a:t>
            </a:r>
            <a:r>
              <a:rPr lang="en-US" sz="2800" dirty="0"/>
              <a:t>These systems independently solve complex tasks </a:t>
            </a:r>
            <a:r>
              <a:rPr lang="en-US" sz="2800" dirty="0" smtClean="0"/>
              <a:t>within of </a:t>
            </a:r>
            <a:r>
              <a:rPr lang="en-US" sz="2800" dirty="0"/>
              <a:t>a particular application domain</a:t>
            </a:r>
            <a:r>
              <a:rPr lang="en-US" sz="28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D</a:t>
            </a:r>
            <a:r>
              <a:rPr lang="en-US" sz="2800" b="1" dirty="0" smtClean="0"/>
              <a:t>ynamically </a:t>
            </a:r>
            <a:r>
              <a:rPr lang="en-US" sz="2800" b="1" dirty="0"/>
              <a:t>N</a:t>
            </a:r>
            <a:r>
              <a:rPr lang="en-US" sz="2800" b="1" dirty="0" smtClean="0"/>
              <a:t>etworked </a:t>
            </a:r>
            <a:r>
              <a:rPr lang="en-US" sz="2800" b="1" dirty="0"/>
              <a:t>S</a:t>
            </a:r>
            <a:r>
              <a:rPr lang="en-US" sz="2800" b="1" dirty="0" smtClean="0"/>
              <a:t>ystems (</a:t>
            </a:r>
            <a:r>
              <a:rPr lang="en-US" sz="2800" b="1" dirty="0"/>
              <a:t>System-of-Systems</a:t>
            </a:r>
            <a:r>
              <a:rPr lang="en-US" sz="2800" b="1" dirty="0" smtClean="0"/>
              <a:t>): </a:t>
            </a:r>
            <a:r>
              <a:rPr lang="en-US" sz="2800" dirty="0"/>
              <a:t>The degree of system networking will </a:t>
            </a:r>
            <a:r>
              <a:rPr lang="en-US" sz="2800" dirty="0" smtClean="0"/>
              <a:t>increase. This </a:t>
            </a:r>
            <a:r>
              <a:rPr lang="en-US" sz="2800" dirty="0"/>
              <a:t>will result in new, more complex systems, their functionality </a:t>
            </a:r>
            <a:r>
              <a:rPr lang="en-US" sz="2800" dirty="0" smtClean="0"/>
              <a:t>and performance </a:t>
            </a:r>
            <a:r>
              <a:rPr lang="en-US" sz="2800" dirty="0"/>
              <a:t>exceeds the sum of the individual systems. 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79837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657497" y="1360680"/>
            <a:ext cx="8228880" cy="46134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Interactive </a:t>
            </a:r>
            <a:r>
              <a:rPr lang="de-DE" sz="2800" b="1" dirty="0" err="1"/>
              <a:t>Sociotechnical</a:t>
            </a:r>
            <a:r>
              <a:rPr lang="en-US" sz="2800" b="1" dirty="0" smtClean="0"/>
              <a:t> </a:t>
            </a:r>
            <a:r>
              <a:rPr lang="en-US" sz="2800" b="1" dirty="0"/>
              <a:t>S</a:t>
            </a:r>
            <a:r>
              <a:rPr lang="en-US" sz="2800" b="1" dirty="0" smtClean="0"/>
              <a:t>ystems</a:t>
            </a:r>
            <a:r>
              <a:rPr lang="en-US" sz="2800" b="1" dirty="0"/>
              <a:t>: </a:t>
            </a:r>
            <a:r>
              <a:rPr lang="en-US" sz="2800" dirty="0"/>
              <a:t>Opens up new perspectives on the interaction between human beings and the Machine. The systems will flexibly adapt to the needs of the user</a:t>
            </a:r>
            <a:r>
              <a:rPr lang="en-US" sz="28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 err="1"/>
              <a:t>Product</a:t>
            </a:r>
            <a:r>
              <a:rPr lang="de-DE" sz="2800" b="1" dirty="0"/>
              <a:t>-service </a:t>
            </a:r>
            <a:r>
              <a:rPr lang="de-DE" sz="2800" b="1" dirty="0" smtClean="0"/>
              <a:t>Systems </a:t>
            </a:r>
            <a:r>
              <a:rPr lang="en-US" sz="2800" b="1" dirty="0" smtClean="0"/>
              <a:t>: </a:t>
            </a:r>
            <a:r>
              <a:rPr lang="en-US" sz="2800" dirty="0"/>
              <a:t>Enables the fusion of material and process services for customer-oriented problem solutions.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58217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3514" y="1430743"/>
            <a:ext cx="7785720" cy="625320"/>
          </a:xfrm>
        </p:spPr>
        <p:txBody>
          <a:bodyPr/>
          <a:lstStyle/>
          <a:p>
            <a:r>
              <a:rPr lang="en-US" sz="2400" dirty="0"/>
              <a:t>What is the technical basis of the CPSs?</a:t>
            </a:r>
            <a:endParaRPr lang="de-DE" sz="24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7" y="2129159"/>
            <a:ext cx="5991498" cy="188558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712198" y="3903169"/>
            <a:ext cx="5370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</a:rPr>
              <a:t>Relationship between </a:t>
            </a:r>
            <a:r>
              <a:rPr lang="en-US" dirty="0">
                <a:latin typeface="Times New Roman" panose="02020603050405020304" pitchFamily="18" charset="0"/>
              </a:rPr>
              <a:t>embedded </a:t>
            </a:r>
            <a:r>
              <a:rPr lang="en-US" dirty="0" smtClean="0">
                <a:latin typeface="Times New Roman" panose="02020603050405020304" pitchFamily="18" charset="0"/>
              </a:rPr>
              <a:t>systems and CPS[4]</a:t>
            </a:r>
            <a:endParaRPr lang="en-US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873514" y="930868"/>
            <a:ext cx="7481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Embedded </a:t>
            </a:r>
            <a:r>
              <a:rPr lang="de-DE" dirty="0" smtClean="0"/>
              <a:t>Systems Design, </a:t>
            </a:r>
            <a:r>
              <a:rPr lang="de-DE" dirty="0"/>
              <a:t>Peter </a:t>
            </a:r>
            <a:r>
              <a:rPr lang="de-DE" dirty="0" err="1" smtClean="0"/>
              <a:t>Marwedel</a:t>
            </a:r>
            <a:r>
              <a:rPr lang="de-DE" dirty="0"/>
              <a:t>, ISBN 978-3-319-56043-4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710" y="2351314"/>
            <a:ext cx="2364248" cy="3148148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1906305" y="5584845"/>
            <a:ext cx="71535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Robotics is also a traditional area in which embedded/cyber-physical</a:t>
            </a:r>
          </a:p>
          <a:p>
            <a:r>
              <a:rPr lang="en-US" dirty="0">
                <a:latin typeface="Times New Roman" panose="02020603050405020304" pitchFamily="18" charset="0"/>
              </a:rPr>
              <a:t>systems have been used. Mechanical aspects are very important </a:t>
            </a:r>
            <a:r>
              <a:rPr lang="en-US" dirty="0" smtClean="0">
                <a:latin typeface="Times New Roman" panose="02020603050405020304" pitchFamily="18" charset="0"/>
              </a:rPr>
              <a:t>for robots</a:t>
            </a:r>
            <a:r>
              <a:rPr lang="en-US" dirty="0">
                <a:latin typeface="Times New Roman" panose="02020603050405020304" pitchFamily="18" charset="0"/>
              </a:rPr>
              <a:t>. </a:t>
            </a:r>
            <a:r>
              <a:rPr lang="en-US" dirty="0" smtClean="0">
                <a:latin typeface="Times New Roman" panose="02020603050405020304" pitchFamily="18" charset="0"/>
              </a:rPr>
              <a:t>Robots, modeled </a:t>
            </a:r>
            <a:r>
              <a:rPr lang="en-US" dirty="0">
                <a:latin typeface="Times New Roman" panose="02020603050405020304" pitchFamily="18" charset="0"/>
              </a:rPr>
              <a:t>after animals or human beings, have </a:t>
            </a:r>
            <a:r>
              <a:rPr lang="en-US" dirty="0" smtClean="0">
                <a:latin typeface="Times New Roman" panose="02020603050405020304" pitchFamily="18" charset="0"/>
              </a:rPr>
              <a:t>been designed. [4]</a:t>
            </a:r>
            <a:endParaRPr 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44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2000" y="1395908"/>
            <a:ext cx="7785720" cy="625320"/>
          </a:xfrm>
        </p:spPr>
        <p:txBody>
          <a:bodyPr/>
          <a:lstStyle/>
          <a:p>
            <a:r>
              <a:rPr lang="de-DE" sz="3200" dirty="0" smtClean="0"/>
              <a:t>Definition </a:t>
            </a:r>
            <a:r>
              <a:rPr lang="de-DE" sz="3200" dirty="0" err="1" smtClean="0"/>
              <a:t>of</a:t>
            </a:r>
            <a:r>
              <a:rPr lang="de-DE" sz="3200" dirty="0" smtClean="0"/>
              <a:t> Embedded Systems (ES)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01040" y="2629989"/>
            <a:ext cx="8228880" cy="2445994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IEEE has the following definition for embedded systems: An Embedded Computer System: A </a:t>
            </a:r>
            <a:r>
              <a:rPr lang="en-US" b="1" dirty="0"/>
              <a:t>computer system </a:t>
            </a:r>
            <a:r>
              <a:rPr lang="en-US" sz="2400" dirty="0"/>
              <a:t>that is </a:t>
            </a:r>
            <a:r>
              <a:rPr lang="en-US" sz="2400" b="1" dirty="0" smtClean="0"/>
              <a:t>part of a larger system</a:t>
            </a:r>
            <a:r>
              <a:rPr lang="en-US" sz="2400" dirty="0" smtClean="0"/>
              <a:t> and performs </a:t>
            </a:r>
            <a:r>
              <a:rPr lang="en-US" sz="2400" dirty="0"/>
              <a:t>some of </a:t>
            </a:r>
            <a:r>
              <a:rPr lang="en-US" sz="2400" dirty="0" smtClean="0"/>
              <a:t>the requirements </a:t>
            </a:r>
            <a:r>
              <a:rPr lang="en-US" sz="2400" dirty="0"/>
              <a:t>of </a:t>
            </a:r>
            <a:r>
              <a:rPr lang="en-US" sz="2400" dirty="0" smtClean="0"/>
              <a:t>that </a:t>
            </a:r>
            <a:r>
              <a:rPr lang="en-US" sz="2400" dirty="0"/>
              <a:t>system; </a:t>
            </a:r>
            <a:r>
              <a:rPr lang="en-US" sz="2400" dirty="0" smtClean="0"/>
              <a:t>for example</a:t>
            </a:r>
            <a:r>
              <a:rPr lang="en-US" sz="2400" dirty="0"/>
              <a:t>, </a:t>
            </a:r>
            <a:r>
              <a:rPr lang="en-US" sz="2400" dirty="0" smtClean="0"/>
              <a:t>a computer system used in </a:t>
            </a:r>
            <a:r>
              <a:rPr lang="en-US" sz="2400" dirty="0"/>
              <a:t>an </a:t>
            </a:r>
            <a:r>
              <a:rPr lang="en-US" sz="2400" dirty="0" smtClean="0"/>
              <a:t>aircraft or rapid transit </a:t>
            </a:r>
            <a:r>
              <a:rPr lang="en-US" sz="2400" dirty="0"/>
              <a:t>system</a:t>
            </a:r>
            <a:r>
              <a:rPr lang="en-US" sz="2400" dirty="0" smtClean="0"/>
              <a:t>. </a:t>
            </a:r>
          </a:p>
          <a:p>
            <a:pPr marL="0" indent="0">
              <a:buNone/>
            </a:pPr>
            <a:r>
              <a:rPr lang="en-US" sz="2400" dirty="0" smtClean="0"/>
              <a:t>(</a:t>
            </a:r>
            <a:r>
              <a:rPr lang="en-US" sz="2400" dirty="0"/>
              <a:t>Institute of Electrical and Electronics </a:t>
            </a:r>
            <a:r>
              <a:rPr lang="en-US" sz="2400" dirty="0" smtClean="0"/>
              <a:t>Engineers, 1992)</a:t>
            </a:r>
            <a:endParaRPr lang="de-DE" sz="24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25" y="5369686"/>
            <a:ext cx="1793968" cy="1152182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311094" y="6367979"/>
            <a:ext cx="1369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/>
              <a:t>Raspberry</a:t>
            </a:r>
            <a:r>
              <a:rPr lang="de-DE" sz="1400" dirty="0"/>
              <a:t> Pi 3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1" y="5332784"/>
            <a:ext cx="2020388" cy="1189084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5073410" y="6337202"/>
            <a:ext cx="34018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i="1" dirty="0" err="1"/>
              <a:t>Simatic</a:t>
            </a:r>
            <a:r>
              <a:rPr lang="de-DE" sz="1400" i="1" dirty="0"/>
              <a:t> </a:t>
            </a:r>
            <a:r>
              <a:rPr lang="de-DE" sz="1400" i="1" dirty="0" err="1"/>
              <a:t>Microbox</a:t>
            </a:r>
            <a:r>
              <a:rPr lang="de-DE" sz="1400" i="1" dirty="0"/>
              <a:t> PC 427B</a:t>
            </a:r>
            <a:r>
              <a:rPr lang="de-DE" sz="1400" dirty="0"/>
              <a:t> von Siemens</a:t>
            </a:r>
          </a:p>
        </p:txBody>
      </p:sp>
    </p:spTree>
    <p:extLst>
      <p:ext uri="{BB962C8B-B14F-4D97-AF65-F5344CB8AC3E}">
        <p14:creationId xmlns:p14="http://schemas.microsoft.com/office/powerpoint/2010/main" val="329514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432" y="1305343"/>
            <a:ext cx="3237412" cy="3361928"/>
          </a:xfrm>
          <a:prstGeom prst="rect">
            <a:avLst/>
          </a:prstGeom>
        </p:spPr>
      </p:pic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2094411" y="492576"/>
            <a:ext cx="7785720" cy="1038464"/>
          </a:xfrm>
        </p:spPr>
        <p:txBody>
          <a:bodyPr/>
          <a:lstStyle/>
          <a:p>
            <a:r>
              <a:rPr lang="en-US" sz="3200" dirty="0"/>
              <a:t>Examples of </a:t>
            </a:r>
            <a:r>
              <a:rPr lang="en-US" sz="3200" dirty="0" smtClean="0"/>
              <a:t>Applications </a:t>
            </a:r>
            <a:r>
              <a:rPr lang="en-US" sz="3200" dirty="0"/>
              <a:t>of </a:t>
            </a:r>
            <a:r>
              <a:rPr lang="en-US" sz="3200" dirty="0" smtClean="0"/>
              <a:t>ESs:</a:t>
            </a:r>
            <a:endParaRPr lang="de-DE" sz="3200" dirty="0"/>
          </a:p>
        </p:txBody>
      </p:sp>
      <p:sp>
        <p:nvSpPr>
          <p:cNvPr id="5" name="Rechteck 4"/>
          <p:cNvSpPr/>
          <p:nvPr/>
        </p:nvSpPr>
        <p:spPr>
          <a:xfrm>
            <a:off x="437993" y="1585776"/>
            <a:ext cx="263843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/>
              <a:t>Automotive </a:t>
            </a:r>
            <a:r>
              <a:rPr lang="de-DE" sz="1400" dirty="0" smtClean="0"/>
              <a:t>Technology </a:t>
            </a:r>
            <a:r>
              <a:rPr lang="de-DE" sz="1400" b="1" dirty="0" smtClean="0"/>
              <a:t>:</a:t>
            </a:r>
            <a:endParaRPr lang="de-DE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ABS </a:t>
            </a:r>
            <a:r>
              <a:rPr lang="de-DE" sz="1400" dirty="0" smtClean="0"/>
              <a:t>(Anti-Lock </a:t>
            </a:r>
            <a:r>
              <a:rPr lang="de-DE" sz="1400" dirty="0" err="1" smtClean="0"/>
              <a:t>Braking</a:t>
            </a:r>
            <a:r>
              <a:rPr lang="de-DE" sz="1400" dirty="0" smtClean="0"/>
              <a:t> System</a:t>
            </a:r>
            <a:r>
              <a:rPr lang="de-DE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Adaptive </a:t>
            </a:r>
            <a:r>
              <a:rPr lang="de-DE" sz="1400" dirty="0" err="1" smtClean="0"/>
              <a:t>Bend</a:t>
            </a:r>
            <a:r>
              <a:rPr lang="de-DE" sz="1400" dirty="0" smtClean="0"/>
              <a:t> </a:t>
            </a:r>
            <a:r>
              <a:rPr lang="de-DE" sz="1400" dirty="0" err="1" smtClean="0"/>
              <a:t>Lighting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ESP (Electronic </a:t>
            </a:r>
            <a:r>
              <a:rPr lang="de-DE" sz="1400" dirty="0" err="1"/>
              <a:t>Stability</a:t>
            </a:r>
            <a:r>
              <a:rPr lang="de-DE" sz="1400" dirty="0"/>
              <a:t> </a:t>
            </a:r>
            <a:r>
              <a:rPr lang="de-DE" sz="1400" dirty="0" err="1"/>
              <a:t>Program</a:t>
            </a:r>
            <a:r>
              <a:rPr lang="de-DE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Electronic </a:t>
            </a:r>
            <a:r>
              <a:rPr lang="de-DE" sz="1400" dirty="0" err="1" smtClean="0"/>
              <a:t>Injection</a:t>
            </a:r>
            <a:r>
              <a:rPr lang="de-DE" sz="1400" dirty="0" smtClean="0"/>
              <a:t> System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Navigation System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Infotainment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Cruise Control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Drive </a:t>
            </a:r>
            <a:r>
              <a:rPr lang="de-DE" sz="1400" dirty="0" err="1"/>
              <a:t>by</a:t>
            </a:r>
            <a:r>
              <a:rPr lang="de-DE" sz="1400" dirty="0"/>
              <a:t> </a:t>
            </a:r>
            <a:r>
              <a:rPr lang="de-DE" sz="1400" dirty="0" err="1" smtClean="0"/>
              <a:t>Wire</a:t>
            </a:r>
            <a:endParaRPr lang="de-DE" sz="1400" dirty="0"/>
          </a:p>
        </p:txBody>
      </p:sp>
      <p:sp>
        <p:nvSpPr>
          <p:cNvPr id="6" name="Rechteck 5"/>
          <p:cNvSpPr/>
          <p:nvPr/>
        </p:nvSpPr>
        <p:spPr>
          <a:xfrm>
            <a:off x="3552008" y="4694784"/>
            <a:ext cx="252548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/>
              <a:t>Aircraft</a:t>
            </a:r>
            <a:r>
              <a:rPr lang="de-DE" sz="1400" dirty="0"/>
              <a:t> </a:t>
            </a:r>
            <a:r>
              <a:rPr lang="de-DE" sz="1400" dirty="0" smtClean="0"/>
              <a:t>Technology</a:t>
            </a:r>
            <a:r>
              <a:rPr lang="de-DE" sz="1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Autopilot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Artificial</a:t>
            </a:r>
            <a:r>
              <a:rPr lang="de-DE" sz="1400" dirty="0"/>
              <a:t> </a:t>
            </a:r>
            <a:r>
              <a:rPr lang="de-DE" sz="1400" dirty="0" err="1" smtClean="0"/>
              <a:t>Horizon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Tail</a:t>
            </a:r>
            <a:r>
              <a:rPr lang="de-DE" sz="1400" dirty="0"/>
              <a:t> </a:t>
            </a:r>
            <a:r>
              <a:rPr lang="de-DE" sz="1400" dirty="0" err="1" smtClean="0"/>
              <a:t>Stabilizer</a:t>
            </a:r>
            <a:r>
              <a:rPr lang="de-DE" sz="1400" dirty="0" smtClean="0"/>
              <a:t> Bars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Wing Dynamics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Infotainment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Engine Control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Mechatronic</a:t>
            </a:r>
            <a:r>
              <a:rPr lang="de-DE" sz="1400" dirty="0"/>
              <a:t> Monitoring</a:t>
            </a:r>
          </a:p>
        </p:txBody>
      </p:sp>
      <p:sp>
        <p:nvSpPr>
          <p:cNvPr id="7" name="Rechteck 6"/>
          <p:cNvSpPr/>
          <p:nvPr/>
        </p:nvSpPr>
        <p:spPr>
          <a:xfrm>
            <a:off x="666207" y="4276127"/>
            <a:ext cx="32613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/>
              <a:t>Automation</a:t>
            </a:r>
            <a:r>
              <a:rPr lang="de-DE" sz="1400" dirty="0"/>
              <a:t> </a:t>
            </a:r>
            <a:r>
              <a:rPr lang="de-DE" sz="1400" dirty="0" smtClean="0"/>
              <a:t>Technology</a:t>
            </a:r>
            <a:r>
              <a:rPr lang="de-DE" sz="1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Process</a:t>
            </a:r>
            <a:r>
              <a:rPr lang="de-DE" sz="1400" dirty="0"/>
              <a:t> </a:t>
            </a:r>
            <a:r>
              <a:rPr lang="de-DE" sz="1400" dirty="0" err="1"/>
              <a:t>control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robotics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Sensor/</a:t>
            </a:r>
            <a:r>
              <a:rPr lang="de-DE" sz="1400" dirty="0" err="1"/>
              <a:t>Actuator</a:t>
            </a:r>
            <a:r>
              <a:rPr lang="de-DE" sz="1400" dirty="0"/>
              <a:t>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Bluetooth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Buses: </a:t>
            </a:r>
            <a:r>
              <a:rPr lang="de-DE" sz="1400" dirty="0" err="1"/>
              <a:t>Profibus</a:t>
            </a:r>
            <a:r>
              <a:rPr lang="de-DE" sz="1400" dirty="0"/>
              <a:t>, </a:t>
            </a:r>
            <a:r>
              <a:rPr lang="de-DE" sz="1400" dirty="0" err="1" smtClean="0"/>
              <a:t>DeviceNet</a:t>
            </a:r>
            <a:r>
              <a:rPr lang="de-DE" sz="1400" dirty="0" smtClean="0"/>
              <a:t> </a:t>
            </a:r>
            <a:r>
              <a:rPr lang="de-DE" sz="1400" dirty="0" err="1"/>
              <a:t>CANopen</a:t>
            </a:r>
            <a:r>
              <a:rPr lang="de-DE" sz="1400" dirty="0"/>
              <a:t>, </a:t>
            </a:r>
            <a:r>
              <a:rPr lang="de-DE" sz="1400" dirty="0" err="1"/>
              <a:t>Interbus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e-</a:t>
            </a:r>
            <a:r>
              <a:rPr lang="de-DE" sz="1400" dirty="0" err="1"/>
              <a:t>wire</a:t>
            </a:r>
            <a:r>
              <a:rPr lang="de-DE" sz="1400" dirty="0"/>
              <a:t> </a:t>
            </a:r>
            <a:r>
              <a:rPr lang="de-DE" sz="1400" dirty="0" err="1"/>
              <a:t>systems</a:t>
            </a:r>
            <a:endParaRPr lang="de-DE" sz="1400" dirty="0"/>
          </a:p>
        </p:txBody>
      </p:sp>
      <p:sp>
        <p:nvSpPr>
          <p:cNvPr id="8" name="Rechteck 7"/>
          <p:cNvSpPr/>
          <p:nvPr/>
        </p:nvSpPr>
        <p:spPr>
          <a:xfrm>
            <a:off x="6433457" y="4441573"/>
            <a:ext cx="275190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b="1" dirty="0"/>
              <a:t>Consumer </a:t>
            </a:r>
            <a:r>
              <a:rPr lang="de-DE" sz="1400" b="1" dirty="0" err="1" smtClean="0"/>
              <a:t>Goods</a:t>
            </a:r>
            <a:r>
              <a:rPr lang="de-DE" sz="14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CCD </a:t>
            </a:r>
            <a:r>
              <a:rPr lang="de-DE" sz="1400" dirty="0" err="1" smtClean="0"/>
              <a:t>Cameras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Smartphones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MP3 Player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 smtClean="0"/>
              <a:t>Smarthome</a:t>
            </a:r>
            <a:r>
              <a:rPr lang="de-DE" sz="1400" dirty="0" smtClean="0"/>
              <a:t> Devices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TVs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CD/DVD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Washing</a:t>
            </a:r>
            <a:r>
              <a:rPr lang="de-DE" sz="1400" dirty="0"/>
              <a:t> </a:t>
            </a:r>
            <a:r>
              <a:rPr lang="de-DE" sz="1400" dirty="0" smtClean="0"/>
              <a:t>Machines</a:t>
            </a:r>
            <a:endParaRPr lang="de-DE" sz="1400" dirty="0"/>
          </a:p>
        </p:txBody>
      </p:sp>
      <p:sp>
        <p:nvSpPr>
          <p:cNvPr id="9" name="Rechteck 8"/>
          <p:cNvSpPr/>
          <p:nvPr/>
        </p:nvSpPr>
        <p:spPr>
          <a:xfrm>
            <a:off x="6696891" y="1531040"/>
            <a:ext cx="245581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 smtClean="0"/>
              <a:t>Medicine</a:t>
            </a:r>
            <a:r>
              <a:rPr lang="de-DE" sz="1400" dirty="0" smtClean="0"/>
              <a:t> </a:t>
            </a:r>
            <a:r>
              <a:rPr lang="de-DE" sz="1400" dirty="0"/>
              <a:t>Technology:</a:t>
            </a:r>
            <a:r>
              <a:rPr lang="de-DE" sz="1400" dirty="0" smtClean="0"/>
              <a:t> 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Surveillance</a:t>
            </a:r>
            <a:r>
              <a:rPr lang="de-DE" sz="1400" dirty="0"/>
              <a:t> </a:t>
            </a:r>
            <a:r>
              <a:rPr lang="de-DE" sz="1400" dirty="0" smtClean="0"/>
              <a:t>Systems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(Monitoring</a:t>
            </a:r>
            <a:r>
              <a:rPr lang="de-DE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Electronic gas </a:t>
            </a:r>
            <a:r>
              <a:rPr lang="de-DE" sz="1400" dirty="0" err="1"/>
              <a:t>dosing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Glucose Testers 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Infusion Pumps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Respirators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I</a:t>
            </a:r>
            <a:r>
              <a:rPr lang="de-DE" sz="1400" dirty="0" err="1" smtClean="0"/>
              <a:t>ncubators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EEG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ECG </a:t>
            </a:r>
            <a:r>
              <a:rPr lang="de-DE" sz="1400" dirty="0" smtClean="0"/>
              <a:t>System</a:t>
            </a:r>
            <a:endParaRPr lang="de-DE" sz="1400" dirty="0"/>
          </a:p>
        </p:txBody>
      </p:sp>
      <p:sp>
        <p:nvSpPr>
          <p:cNvPr id="12" name="Rechteck 11"/>
          <p:cNvSpPr/>
          <p:nvPr/>
        </p:nvSpPr>
        <p:spPr>
          <a:xfrm>
            <a:off x="5987271" y="6642556"/>
            <a:ext cx="299139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00" dirty="0" smtClean="0"/>
              <a:t>Image: https</a:t>
            </a:r>
            <a:r>
              <a:rPr lang="de-DE" sz="800" dirty="0"/>
              <a:t>://www.quora.com/What-is-an-embedded-system</a:t>
            </a:r>
          </a:p>
        </p:txBody>
      </p:sp>
    </p:spTree>
    <p:extLst>
      <p:ext uri="{BB962C8B-B14F-4D97-AF65-F5344CB8AC3E}">
        <p14:creationId xmlns:p14="http://schemas.microsoft.com/office/powerpoint/2010/main" val="337299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1456029"/>
            <a:ext cx="7785720" cy="625320"/>
          </a:xfrm>
        </p:spPr>
        <p:txBody>
          <a:bodyPr/>
          <a:lstStyle/>
          <a:p>
            <a:r>
              <a:rPr lang="en-US" sz="2800" dirty="0"/>
              <a:t>Main </a:t>
            </a:r>
            <a:r>
              <a:rPr lang="en-US" sz="2800" dirty="0" smtClean="0"/>
              <a:t>Features </a:t>
            </a:r>
            <a:r>
              <a:rPr lang="en-US" sz="2800" dirty="0"/>
              <a:t>of </a:t>
            </a:r>
            <a:r>
              <a:rPr lang="en-US" sz="2800" dirty="0" smtClean="0"/>
              <a:t>Embedded Computer Systems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1015157" y="2325189"/>
            <a:ext cx="7554686" cy="2785628"/>
          </a:xfrm>
        </p:spPr>
        <p:txBody>
          <a:bodyPr/>
          <a:lstStyle/>
          <a:p>
            <a:r>
              <a:rPr lang="en-US" sz="2000" b="1" dirty="0" smtClean="0"/>
              <a:t>Dedicated Function </a:t>
            </a:r>
            <a:r>
              <a:rPr lang="en-US" sz="2000" dirty="0"/>
              <a:t>within a larger mechanical or electrical </a:t>
            </a:r>
            <a:r>
              <a:rPr lang="en-US" sz="2000" dirty="0" smtClean="0"/>
              <a:t>system.</a:t>
            </a:r>
            <a:endParaRPr lang="en-US" sz="2000" dirty="0"/>
          </a:p>
          <a:p>
            <a:r>
              <a:rPr lang="en-US" sz="2000" b="1" dirty="0" smtClean="0"/>
              <a:t>Response </a:t>
            </a:r>
            <a:r>
              <a:rPr lang="en-US" sz="2000" b="1" dirty="0"/>
              <a:t>B</a:t>
            </a:r>
            <a:r>
              <a:rPr lang="en-US" sz="2000" b="1" dirty="0" smtClean="0"/>
              <a:t>ehavior</a:t>
            </a:r>
            <a:r>
              <a:rPr lang="en-US" sz="2000" dirty="0" smtClean="0"/>
              <a:t>: </a:t>
            </a:r>
            <a:r>
              <a:rPr lang="en-US" sz="2000" dirty="0" err="1" smtClean="0"/>
              <a:t>Realtime</a:t>
            </a:r>
            <a:r>
              <a:rPr lang="en-US" sz="2000" dirty="0"/>
              <a:t>, Hard </a:t>
            </a:r>
            <a:r>
              <a:rPr lang="en-US" sz="2000" dirty="0" err="1"/>
              <a:t>Realtime</a:t>
            </a:r>
            <a:r>
              <a:rPr lang="en-US" sz="2000" dirty="0"/>
              <a:t>, i.e. reaction time to </a:t>
            </a:r>
            <a:r>
              <a:rPr lang="en-US" sz="2000" dirty="0" smtClean="0"/>
              <a:t>requirements/changes.</a:t>
            </a:r>
          </a:p>
          <a:p>
            <a:r>
              <a:rPr lang="de-DE" sz="2000" b="1" dirty="0"/>
              <a:t>Fixed </a:t>
            </a:r>
            <a:r>
              <a:rPr lang="de-DE" sz="2000" b="1" dirty="0" err="1"/>
              <a:t>R</a:t>
            </a:r>
            <a:r>
              <a:rPr lang="de-DE" sz="2000" b="1" dirty="0" err="1" smtClean="0"/>
              <a:t>estrictions</a:t>
            </a:r>
            <a:r>
              <a:rPr lang="de-DE" sz="2000" dirty="0" smtClean="0"/>
              <a:t>: </a:t>
            </a:r>
            <a:r>
              <a:rPr lang="de-DE" sz="2000" dirty="0" err="1" smtClean="0"/>
              <a:t>size</a:t>
            </a:r>
            <a:r>
              <a:rPr lang="de-DE" sz="2000" dirty="0" smtClean="0"/>
              <a:t>, </a:t>
            </a:r>
            <a:r>
              <a:rPr lang="de-DE" sz="2000" dirty="0" err="1" smtClean="0"/>
              <a:t>performance</a:t>
            </a:r>
            <a:r>
              <a:rPr lang="de-DE" sz="2000" dirty="0" smtClean="0"/>
              <a:t>, power, </a:t>
            </a:r>
            <a:r>
              <a:rPr lang="de-DE" sz="2000" dirty="0" err="1"/>
              <a:t>c</a:t>
            </a:r>
            <a:r>
              <a:rPr lang="de-DE" sz="2000" dirty="0" err="1" smtClean="0"/>
              <a:t>osts</a:t>
            </a:r>
            <a:r>
              <a:rPr lang="de-DE" sz="2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222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30565" y="1204320"/>
            <a:ext cx="7785720" cy="625320"/>
          </a:xfrm>
        </p:spPr>
        <p:txBody>
          <a:bodyPr/>
          <a:lstStyle/>
          <a:p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Internet and Cyber Security</a:t>
            </a:r>
            <a:endParaRPr lang="de-DE" sz="3200" dirty="0"/>
          </a:p>
        </p:txBody>
      </p:sp>
      <p:sp>
        <p:nvSpPr>
          <p:cNvPr id="4" name="Rechteck 3"/>
          <p:cNvSpPr/>
          <p:nvPr/>
        </p:nvSpPr>
        <p:spPr>
          <a:xfrm>
            <a:off x="1230565" y="2047354"/>
            <a:ext cx="590005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 smtClean="0"/>
              <a:t>Cyber</a:t>
            </a:r>
            <a:r>
              <a:rPr lang="de-DE" dirty="0" smtClean="0"/>
              <a:t> </a:t>
            </a:r>
            <a:r>
              <a:rPr lang="de-DE" dirty="0" err="1"/>
              <a:t>security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basis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successful</a:t>
            </a:r>
            <a:r>
              <a:rPr lang="de-DE" dirty="0"/>
              <a:t> </a:t>
            </a:r>
            <a:r>
              <a:rPr lang="de-DE" dirty="0" err="1" smtClean="0"/>
              <a:t>digitization</a:t>
            </a:r>
            <a:r>
              <a:rPr lang="de-DE" dirty="0" smtClean="0"/>
              <a:t> </a:t>
            </a:r>
            <a:r>
              <a:rPr lang="en-US" dirty="0"/>
              <a:t>to protect systems such as </a:t>
            </a:r>
            <a:endParaRPr lang="en-US" dirty="0" smtClean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digital </a:t>
            </a:r>
            <a:r>
              <a:rPr lang="en-US" dirty="0"/>
              <a:t>production (industry 4.0</a:t>
            </a:r>
            <a:r>
              <a:rPr lang="en-US" dirty="0" smtClean="0"/>
              <a:t>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smart </a:t>
            </a:r>
            <a:r>
              <a:rPr lang="en-US" dirty="0"/>
              <a:t>energy supply,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logistics </a:t>
            </a:r>
            <a:r>
              <a:rPr lang="en-US" dirty="0"/>
              <a:t>and mobility,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health </a:t>
            </a:r>
            <a:r>
              <a:rPr lang="en-US" dirty="0"/>
              <a:t>care</a:t>
            </a:r>
            <a:r>
              <a:rPr lang="en-US" dirty="0" smtClean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public </a:t>
            </a:r>
            <a:r>
              <a:rPr lang="en-US" dirty="0"/>
              <a:t>administration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or </a:t>
            </a:r>
            <a:r>
              <a:rPr lang="en-US" dirty="0"/>
              <a:t>cloud-based services.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388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1035360" y="1522474"/>
            <a:ext cx="7771320" cy="314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Workshop:</a:t>
            </a:r>
            <a:endParaRPr lang="en-US" sz="3200" i="1" dirty="0" smtClean="0"/>
          </a:p>
          <a:p>
            <a:pPr>
              <a:lnSpc>
                <a:spcPct val="100000"/>
              </a:lnSpc>
            </a:pPr>
            <a:r>
              <a:rPr lang="en-US" sz="3200" i="1" dirty="0" smtClean="0"/>
              <a:t>Cyber-physical Test Benches Remotely Controlled </a:t>
            </a:r>
            <a:r>
              <a:rPr lang="en-US" sz="3200" i="1" dirty="0"/>
              <a:t>via I</a:t>
            </a:r>
            <a:r>
              <a:rPr lang="en-US" sz="3200" i="1" dirty="0" smtClean="0"/>
              <a:t>nternet </a:t>
            </a:r>
          </a:p>
          <a:p>
            <a:pPr>
              <a:lnSpc>
                <a:spcPct val="100000"/>
              </a:lnSpc>
            </a:pPr>
            <a:endParaRPr lang="en-US" sz="2800" b="0" i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Workshop as part of the </a:t>
            </a:r>
            <a:r>
              <a:rPr lang="en-US" sz="2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MYiTOPS</a:t>
            </a: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project.</a:t>
            </a:r>
            <a:endParaRPr lang="de-DE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257" y="3989985"/>
            <a:ext cx="1962601" cy="26059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5103" y="1186903"/>
            <a:ext cx="6755194" cy="625320"/>
          </a:xfrm>
        </p:spPr>
        <p:txBody>
          <a:bodyPr/>
          <a:lstStyle/>
          <a:p>
            <a:r>
              <a:rPr lang="en-US" sz="3200" dirty="0"/>
              <a:t>The most important protection </a:t>
            </a:r>
            <a:r>
              <a:rPr lang="en-US" sz="3200" dirty="0" smtClean="0"/>
              <a:t>goals: 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1065103" y="2002971"/>
            <a:ext cx="4132217" cy="1689464"/>
          </a:xfrm>
        </p:spPr>
        <p:txBody>
          <a:bodyPr/>
          <a:lstStyle/>
          <a:p>
            <a:r>
              <a:rPr lang="de-DE" dirty="0" err="1" smtClean="0"/>
              <a:t>Integrity</a:t>
            </a:r>
            <a:r>
              <a:rPr lang="de-DE" dirty="0" smtClean="0"/>
              <a:t> </a:t>
            </a:r>
          </a:p>
          <a:p>
            <a:r>
              <a:rPr lang="de-DE" dirty="0" err="1"/>
              <a:t>C</a:t>
            </a:r>
            <a:r>
              <a:rPr lang="de-DE" dirty="0" err="1" smtClean="0"/>
              <a:t>onfidentiality</a:t>
            </a:r>
            <a:r>
              <a:rPr lang="de-DE" dirty="0" smtClean="0"/>
              <a:t> </a:t>
            </a:r>
          </a:p>
          <a:p>
            <a:r>
              <a:rPr lang="de-DE" dirty="0" err="1"/>
              <a:t>A</a:t>
            </a:r>
            <a:r>
              <a:rPr lang="de-DE" dirty="0" err="1" smtClean="0"/>
              <a:t>vailability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978017" y="5157130"/>
            <a:ext cx="7112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order to avoid economic and social </a:t>
            </a:r>
            <a:r>
              <a:rPr lang="en-US" dirty="0" smtClean="0"/>
              <a:t>damage, these </a:t>
            </a:r>
            <a:r>
              <a:rPr lang="en-US" dirty="0"/>
              <a:t>points must be </a:t>
            </a:r>
            <a:r>
              <a:rPr lang="en-US" dirty="0" smtClean="0"/>
              <a:t>guaranteed</a:t>
            </a:r>
            <a:r>
              <a:rPr lang="en-US" dirty="0"/>
              <a:t> and must be considered depending on the </a:t>
            </a:r>
            <a:r>
              <a:rPr lang="en-US" dirty="0" smtClean="0"/>
              <a:t>applications.</a:t>
            </a:r>
            <a:endParaRPr lang="de-DE" dirty="0"/>
          </a:p>
        </p:txBody>
      </p:sp>
      <p:sp>
        <p:nvSpPr>
          <p:cNvPr id="5" name="Untertitel 2"/>
          <p:cNvSpPr txBox="1">
            <a:spLocks/>
          </p:cNvSpPr>
          <p:nvPr/>
        </p:nvSpPr>
        <p:spPr>
          <a:xfrm>
            <a:off x="1134772" y="3600084"/>
            <a:ext cx="7328262" cy="1939869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smtClean="0"/>
              <a:t>Digitisation and networking and the associated link between the digital and physical worlds make it </a:t>
            </a:r>
            <a:r>
              <a:rPr lang="en-US" sz="2400" b="1" smtClean="0"/>
              <a:t>difficult and complex </a:t>
            </a:r>
            <a:r>
              <a:rPr lang="en-US" sz="2400" smtClean="0"/>
              <a:t>to reach these goals.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3048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/>
              <a:t>Failsafe</a:t>
            </a:r>
            <a:r>
              <a:rPr lang="de-DE" sz="2800" dirty="0"/>
              <a:t> und </a:t>
            </a:r>
            <a:r>
              <a:rPr lang="de-DE" sz="2800" dirty="0" err="1" smtClean="0"/>
              <a:t>security</a:t>
            </a:r>
            <a:r>
              <a:rPr lang="de-DE" sz="2800" dirty="0" smtClean="0"/>
              <a:t> </a:t>
            </a:r>
            <a:r>
              <a:rPr lang="de-DE" sz="2800" dirty="0" err="1"/>
              <a:t>technical</a:t>
            </a:r>
            <a:r>
              <a:rPr lang="de-DE" sz="2800" dirty="0"/>
              <a:t> </a:t>
            </a:r>
            <a:r>
              <a:rPr lang="de-DE" sz="2800" dirty="0" err="1" smtClean="0"/>
              <a:t>systems</a:t>
            </a:r>
            <a:r>
              <a:rPr lang="de-DE" sz="2800" dirty="0" smtClean="0"/>
              <a:t>. </a:t>
            </a:r>
            <a:r>
              <a:rPr lang="de-DE" sz="2800" dirty="0" err="1" smtClean="0"/>
              <a:t>How</a:t>
            </a:r>
            <a:r>
              <a:rPr lang="de-DE" sz="2800" dirty="0" smtClean="0"/>
              <a:t>?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99640" y="1604057"/>
            <a:ext cx="7172229" cy="4806290"/>
          </a:xfrm>
        </p:spPr>
        <p:txBody>
          <a:bodyPr/>
          <a:lstStyle/>
          <a:p>
            <a:r>
              <a:rPr lang="de-DE" sz="2400" dirty="0" err="1" smtClean="0"/>
              <a:t>Absolutely</a:t>
            </a:r>
            <a:r>
              <a:rPr lang="de-DE" sz="2400" dirty="0" smtClean="0"/>
              <a:t> </a:t>
            </a:r>
            <a:r>
              <a:rPr lang="de-DE" sz="2400" dirty="0" err="1" smtClean="0"/>
              <a:t>closed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/>
              <a:t> </a:t>
            </a:r>
            <a:r>
              <a:rPr lang="de-DE" sz="2400" dirty="0" err="1"/>
              <a:t>self</a:t>
            </a:r>
            <a:r>
              <a:rPr lang="de-DE" sz="2400" dirty="0"/>
              <a:t>-controlling </a:t>
            </a:r>
            <a:r>
              <a:rPr lang="de-DE" sz="2400" dirty="0" err="1"/>
              <a:t>system</a:t>
            </a:r>
            <a:r>
              <a:rPr lang="de-DE" sz="2400" dirty="0"/>
              <a:t>? </a:t>
            </a:r>
            <a:endParaRPr lang="de-DE" sz="2400" dirty="0" smtClean="0"/>
          </a:p>
          <a:p>
            <a:r>
              <a:rPr lang="de-DE" sz="2400" dirty="0" err="1" smtClean="0"/>
              <a:t>It</a:t>
            </a:r>
            <a:r>
              <a:rPr lang="de-DE" sz="2400" dirty="0" smtClean="0"/>
              <a:t> </a:t>
            </a:r>
            <a:r>
              <a:rPr lang="de-DE" sz="2400" dirty="0" err="1"/>
              <a:t>is</a:t>
            </a:r>
            <a:r>
              <a:rPr lang="de-DE" sz="2400" dirty="0"/>
              <a:t> not </a:t>
            </a:r>
            <a:r>
              <a:rPr lang="de-DE" sz="2400" dirty="0" err="1" smtClean="0"/>
              <a:t>possible</a:t>
            </a:r>
            <a:r>
              <a:rPr lang="de-DE" sz="2400" dirty="0" smtClean="0"/>
              <a:t>!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Example </a:t>
            </a:r>
            <a:r>
              <a:rPr lang="en-US" sz="2400" dirty="0"/>
              <a:t>Connected Car: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Attacks via media </a:t>
            </a:r>
            <a:r>
              <a:rPr lang="en-US" sz="2000" dirty="0" smtClean="0"/>
              <a:t>interfaces (</a:t>
            </a:r>
            <a:r>
              <a:rPr lang="de-DE" sz="2000" dirty="0"/>
              <a:t>Bluetooth, </a:t>
            </a:r>
            <a:r>
              <a:rPr lang="de-DE" sz="2000" dirty="0" smtClean="0"/>
              <a:t>USB, </a:t>
            </a:r>
            <a:r>
              <a:rPr lang="de-DE" sz="2000" dirty="0"/>
              <a:t>WLAN-Hotspots</a:t>
            </a:r>
            <a:r>
              <a:rPr lang="en-US" sz="20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Influencing vehicle sensors and Car2X </a:t>
            </a:r>
            <a:r>
              <a:rPr lang="en-US" sz="2000" dirty="0" smtClean="0"/>
              <a:t>communication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Attacks and changes in physical access to the </a:t>
            </a:r>
            <a:r>
              <a:rPr lang="en-US" sz="2000" dirty="0" smtClean="0"/>
              <a:t>vehicle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Attacks on backend systems via web (e.g</a:t>
            </a:r>
            <a:r>
              <a:rPr lang="en-US" sz="2000" dirty="0" smtClean="0"/>
              <a:t>. Smartphone </a:t>
            </a:r>
            <a:r>
              <a:rPr lang="en-US" sz="2000" dirty="0"/>
              <a:t>Vehicle Apps</a:t>
            </a:r>
            <a:r>
              <a:rPr lang="en-US" sz="20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Faults due to wear and tear (including control mechanisms)</a:t>
            </a:r>
            <a:endParaRPr lang="de-DE" sz="2000" dirty="0" smtClean="0"/>
          </a:p>
        </p:txBody>
      </p:sp>
      <p:sp>
        <p:nvSpPr>
          <p:cNvPr id="4" name="Rechteck 3"/>
          <p:cNvSpPr/>
          <p:nvPr/>
        </p:nvSpPr>
        <p:spPr>
          <a:xfrm>
            <a:off x="4792500" y="6410347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/>
              <a:t>https://www.it-daily.net/it-sicherheit/cyber-defence/18736-die-groessten-gefahren-fuer-die-it-sicherheit-im-connected-car</a:t>
            </a:r>
          </a:p>
        </p:txBody>
      </p:sp>
    </p:spTree>
    <p:extLst>
      <p:ext uri="{BB962C8B-B14F-4D97-AF65-F5344CB8AC3E}">
        <p14:creationId xmlns:p14="http://schemas.microsoft.com/office/powerpoint/2010/main" val="201431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6659" y="1038211"/>
            <a:ext cx="7939560" cy="981531"/>
          </a:xfrm>
        </p:spPr>
        <p:txBody>
          <a:bodyPr/>
          <a:lstStyle/>
          <a:p>
            <a:r>
              <a:rPr lang="en-US" sz="2400" dirty="0"/>
              <a:t>The Internet is a public space! Don't forget.</a:t>
            </a:r>
            <a:br>
              <a:rPr lang="en-US" sz="2400" dirty="0"/>
            </a:br>
            <a:r>
              <a:rPr lang="en-US" sz="2400" dirty="0"/>
              <a:t>What does this mean for </a:t>
            </a:r>
            <a:r>
              <a:rPr lang="en-US" sz="2400" dirty="0" smtClean="0"/>
              <a:t>a</a:t>
            </a:r>
            <a:r>
              <a:rPr lang="de-DE" sz="2400" dirty="0"/>
              <a:t> </a:t>
            </a:r>
            <a:r>
              <a:rPr lang="de-DE" sz="2400" dirty="0" err="1" smtClean="0"/>
              <a:t>failsafe</a:t>
            </a:r>
            <a:r>
              <a:rPr lang="en-US" sz="2400" dirty="0" smtClean="0"/>
              <a:t> and secure </a:t>
            </a:r>
            <a:r>
              <a:rPr lang="en-US" sz="2400" dirty="0"/>
              <a:t>connection over the Internet?</a:t>
            </a:r>
            <a:endParaRPr lang="de-DE" sz="2400" dirty="0"/>
          </a:p>
        </p:txBody>
      </p:sp>
      <p:sp>
        <p:nvSpPr>
          <p:cNvPr id="12" name="Rechteck 11"/>
          <p:cNvSpPr/>
          <p:nvPr/>
        </p:nvSpPr>
        <p:spPr>
          <a:xfrm>
            <a:off x="617565" y="2063875"/>
            <a:ext cx="4515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"Around the World in 900 Milliseconds"</a:t>
            </a:r>
            <a:endParaRPr lang="de-DE" b="1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89" y="2433207"/>
            <a:ext cx="4756672" cy="321654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726659" y="6496161"/>
            <a:ext cx="61531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/>
              <a:t>https://cyber.harvard.edu/digitaldemocracy/internetarchitecture.html</a:t>
            </a: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5320937" y="2253609"/>
            <a:ext cx="3823063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Here's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itinerary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Andrew's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intrepid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packets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--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path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his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laptop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his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Harvard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mailserver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 cobalt03.mn (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Magicnet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Mongolia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(202.131.0.79)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 China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Satnet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(203.222.194.18)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 China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Satnet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(203.222.192.97)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 SATNETEX - China Digital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satNet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Ltd. (203.222.192.68)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 DigitalNetworkAlliance.GW.opentransit.net (193.251.252.230)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6 P2-1-0.HKGAR1.Hong-kong.opentransit.net (193.251.241.198)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7 P2-3.HKGBB2.Hong-kong.opentransit.net (193.251.242.189)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8 P13-0.SJOCR2.San-jose.opentransit.net (193.251.242.90)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9 P4-0.SJOCR1.San-jose.opentransit.net (193.251.242.2)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 P5-0.NYKCR2.New-york.opentransit.net (193.251.251.225)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11 P4-0.NYKCR3.New-york.opentransit.net (193.251.242.253)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12 So2-0-0.ASHBB1.Ashburn.opentransit.net (193.251.248.177)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13 dcp-brdr-01.inet.qwest.net (205.171.209.46)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14 dca-core-01.inet.qwest.net (205.171.9.9)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15 dca-core-03.inet.qwest.net (205.171.8.218)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16 jfk-core-03.inet.qwest.net (205.171.230.6)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17 jfk-core-01.inet.qwest.net (205.171.8.19)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18 bos-core-02.inet.qwest.net (205.171.28.29)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19 bos-edge-02.inet.qwest.net (63.145.1.133)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 Harvard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(192.5.66.5)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21 border-gw-ge-wan3-1.fas.harvard.edu (140.247.2.5)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22 core-1-gw-vl415.fas.harvard.edu (140.247.2.61)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23 core-nw-gw-vl216.fas.harvard.edu (140.247.216.1)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24 cyber-mail.law.harvard.edu (140.247.216.113)</a:t>
            </a:r>
            <a:r>
              <a:rPr kumimoji="0" lang="de-DE" altLang="de-DE" sz="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de-DE" alt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5320937" y="3288455"/>
            <a:ext cx="34224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"</a:t>
            </a:r>
            <a:r>
              <a:rPr lang="de-DE" dirty="0" err="1"/>
              <a:t>computers</a:t>
            </a:r>
            <a:r>
              <a:rPr lang="de-DE" dirty="0"/>
              <a:t>" </a:t>
            </a:r>
            <a:r>
              <a:rPr lang="de-DE" dirty="0" err="1"/>
              <a:t>involved</a:t>
            </a:r>
            <a:r>
              <a:rPr lang="de-DE" dirty="0"/>
              <a:t>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cut</a:t>
            </a:r>
            <a:r>
              <a:rPr lang="de-DE" dirty="0"/>
              <a:t> off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manipulate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exchange</a:t>
            </a:r>
            <a:r>
              <a:rPr lang="de-DE" dirty="0" smtClean="0"/>
              <a:t>!</a:t>
            </a:r>
          </a:p>
        </p:txBody>
      </p:sp>
      <p:sp>
        <p:nvSpPr>
          <p:cNvPr id="15" name="Ellipse 14"/>
          <p:cNvSpPr/>
          <p:nvPr/>
        </p:nvSpPr>
        <p:spPr>
          <a:xfrm>
            <a:off x="375913" y="3009891"/>
            <a:ext cx="635726" cy="74022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4638123" y="4909524"/>
            <a:ext cx="635726" cy="74022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311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1133812"/>
            <a:ext cx="7785720" cy="625320"/>
          </a:xfrm>
        </p:spPr>
        <p:txBody>
          <a:bodyPr/>
          <a:lstStyle/>
          <a:p>
            <a:r>
              <a:rPr lang="en-US" sz="2800" dirty="0"/>
              <a:t>How can we establish a </a:t>
            </a:r>
            <a:r>
              <a:rPr lang="de-DE" sz="2800" dirty="0" err="1"/>
              <a:t>failsafe</a:t>
            </a:r>
            <a:r>
              <a:rPr lang="de-DE" sz="2800" dirty="0"/>
              <a:t> </a:t>
            </a:r>
            <a:r>
              <a:rPr lang="de-DE" sz="2800" dirty="0" err="1" smtClean="0"/>
              <a:t>and</a:t>
            </a:r>
            <a:r>
              <a:rPr lang="de-DE" sz="2800" dirty="0" smtClean="0"/>
              <a:t> </a:t>
            </a:r>
            <a:r>
              <a:rPr lang="en-US" sz="2800" dirty="0" smtClean="0"/>
              <a:t>secure </a:t>
            </a:r>
            <a:r>
              <a:rPr lang="en-US" sz="2800" dirty="0"/>
              <a:t>connection?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99640" y="1924595"/>
            <a:ext cx="6842280" cy="247212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 smtClean="0"/>
              <a:t>Using</a:t>
            </a:r>
            <a:r>
              <a:rPr lang="de-DE" sz="2000" dirty="0" smtClean="0"/>
              <a:t> </a:t>
            </a:r>
            <a:r>
              <a:rPr lang="de-DE" sz="2000" dirty="0" err="1"/>
              <a:t>c</a:t>
            </a:r>
            <a:r>
              <a:rPr lang="de-DE" sz="2000" dirty="0" err="1" smtClean="0"/>
              <a:t>ryptographic</a:t>
            </a:r>
            <a:r>
              <a:rPr lang="de-DE" sz="2000" dirty="0" smtClean="0"/>
              <a:t> </a:t>
            </a:r>
            <a:r>
              <a:rPr lang="de-DE" sz="2000" dirty="0" err="1" smtClean="0"/>
              <a:t>network</a:t>
            </a:r>
            <a:r>
              <a:rPr lang="de-DE" sz="2000" dirty="0" smtClean="0"/>
              <a:t> </a:t>
            </a:r>
            <a:r>
              <a:rPr lang="de-DE" sz="2000" dirty="0" err="1" smtClean="0"/>
              <a:t>protocols</a:t>
            </a:r>
            <a:r>
              <a:rPr lang="de-DE" sz="2000" dirty="0"/>
              <a:t>: SSH, HTTPS, etc</a:t>
            </a:r>
            <a:r>
              <a:rPr lang="de-DE" sz="20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Data </a:t>
            </a:r>
            <a:r>
              <a:rPr lang="de-DE" sz="2000" dirty="0" err="1" smtClean="0"/>
              <a:t>integrity</a:t>
            </a:r>
            <a:r>
              <a:rPr lang="de-DE" sz="2000" dirty="0" smtClean="0"/>
              <a:t>: </a:t>
            </a:r>
            <a:r>
              <a:rPr lang="en-US" sz="2000" dirty="0" smtClean="0"/>
              <a:t>Checking </a:t>
            </a:r>
            <a:r>
              <a:rPr lang="en-US" sz="2000" dirty="0"/>
              <a:t>the correctness of the </a:t>
            </a:r>
            <a:r>
              <a:rPr lang="en-US" sz="2000" dirty="0" smtClean="0"/>
              <a:t>data and data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Develop autonomous systems related to connection breakdowns</a:t>
            </a:r>
            <a:endParaRPr lang="de-DE" sz="2000" dirty="0"/>
          </a:p>
        </p:txBody>
      </p:sp>
      <p:sp>
        <p:nvSpPr>
          <p:cNvPr id="4" name="Wolkenförmige Legende 3"/>
          <p:cNvSpPr/>
          <p:nvPr/>
        </p:nvSpPr>
        <p:spPr>
          <a:xfrm>
            <a:off x="5817326" y="4396715"/>
            <a:ext cx="2647405" cy="2117296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These three points must stay in your head!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73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58374" y="1011518"/>
            <a:ext cx="8228880" cy="1409267"/>
          </a:xfrm>
        </p:spPr>
        <p:txBody>
          <a:bodyPr/>
          <a:lstStyle/>
          <a:p>
            <a:r>
              <a:rPr lang="en-US" sz="2800" dirty="0"/>
              <a:t>Division into three working groups for each question: processing time 15 min and presentation of the results 10 min for each </a:t>
            </a:r>
            <a:r>
              <a:rPr lang="en-US" sz="2800" dirty="0" smtClean="0"/>
              <a:t>group.</a:t>
            </a:r>
            <a:endParaRPr lang="de-DE" sz="2800" dirty="0"/>
          </a:p>
        </p:txBody>
      </p:sp>
      <p:sp>
        <p:nvSpPr>
          <p:cNvPr id="4" name="Rechteck 3"/>
          <p:cNvSpPr/>
          <p:nvPr/>
        </p:nvSpPr>
        <p:spPr>
          <a:xfrm>
            <a:off x="758374" y="2431863"/>
            <a:ext cx="808747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Group 1:</a:t>
            </a:r>
          </a:p>
          <a:p>
            <a:r>
              <a:rPr lang="en-US" sz="3200" dirty="0" smtClean="0">
                <a:solidFill>
                  <a:srgbClr val="FF0000"/>
                </a:solidFill>
              </a:rPr>
              <a:t>What </a:t>
            </a:r>
            <a:r>
              <a:rPr lang="en-US" sz="3200" dirty="0">
                <a:solidFill>
                  <a:srgbClr val="FF0000"/>
                </a:solidFill>
              </a:rPr>
              <a:t>is meant by </a:t>
            </a:r>
            <a:r>
              <a:rPr lang="en-US" sz="3200" dirty="0" smtClean="0">
                <a:solidFill>
                  <a:srgbClr val="FF0000"/>
                </a:solidFill>
              </a:rPr>
              <a:t>new industrial </a:t>
            </a:r>
            <a:r>
              <a:rPr lang="en-US" sz="3200" dirty="0">
                <a:solidFill>
                  <a:srgbClr val="FF0000"/>
                </a:solidFill>
              </a:rPr>
              <a:t>revolution?</a:t>
            </a:r>
            <a:endParaRPr lang="de-DE" sz="3200" dirty="0">
              <a:solidFill>
                <a:srgbClr val="FF0000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758374" y="3595405"/>
            <a:ext cx="754244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Group 2:</a:t>
            </a:r>
          </a:p>
          <a:p>
            <a:r>
              <a:rPr lang="en-US" sz="3200" dirty="0">
                <a:solidFill>
                  <a:srgbClr val="FF0000"/>
                </a:solidFill>
              </a:rPr>
              <a:t>How can technical systems be digitized?</a:t>
            </a:r>
            <a:endParaRPr lang="de-DE" sz="3200" dirty="0">
              <a:solidFill>
                <a:srgbClr val="FF0000"/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58374" y="4843389"/>
            <a:ext cx="789795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Group 3:</a:t>
            </a:r>
          </a:p>
          <a:p>
            <a:r>
              <a:rPr lang="en-US" sz="3200" dirty="0" smtClean="0">
                <a:solidFill>
                  <a:srgbClr val="FF0000"/>
                </a:solidFill>
              </a:rPr>
              <a:t>What </a:t>
            </a:r>
            <a:r>
              <a:rPr lang="en-US" sz="3200" dirty="0">
                <a:solidFill>
                  <a:srgbClr val="FF0000"/>
                </a:solidFill>
              </a:rPr>
              <a:t>is the difference between a stable and secure connection?</a:t>
            </a:r>
            <a:endParaRPr lang="en-US" sz="3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05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18585" y="2560321"/>
            <a:ext cx="4026352" cy="1276175"/>
          </a:xfrm>
        </p:spPr>
        <p:txBody>
          <a:bodyPr/>
          <a:lstStyle/>
          <a:p>
            <a:r>
              <a:rPr lang="de-DE" dirty="0" smtClean="0"/>
              <a:t>Lunch Break! </a:t>
            </a:r>
            <a:br>
              <a:rPr lang="de-DE" dirty="0" smtClean="0"/>
            </a:br>
            <a:r>
              <a:rPr lang="de-DE" dirty="0" smtClean="0"/>
              <a:t>See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soon</a:t>
            </a:r>
            <a:r>
              <a:rPr lang="de-DE" dirty="0" smtClean="0"/>
              <a:t>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296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45" y="1987402"/>
            <a:ext cx="2433844" cy="171890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80609" y="620798"/>
            <a:ext cx="7827300" cy="109092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i="1" dirty="0"/>
              <a:t>Cyber-physical Test Benches Remotely Controlled via Internet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295" y="134387"/>
            <a:ext cx="941614" cy="125027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56" y="2765807"/>
            <a:ext cx="2256410" cy="3871588"/>
          </a:xfrm>
          <a:prstGeom prst="rect">
            <a:avLst/>
          </a:prstGeom>
        </p:spPr>
      </p:pic>
      <p:sp>
        <p:nvSpPr>
          <p:cNvPr id="17" name="Pfeil nach rechts 16"/>
          <p:cNvSpPr/>
          <p:nvPr/>
        </p:nvSpPr>
        <p:spPr>
          <a:xfrm rot="10800000">
            <a:off x="2845960" y="1987402"/>
            <a:ext cx="2742903" cy="558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 nach rechts 18"/>
          <p:cNvSpPr/>
          <p:nvPr/>
        </p:nvSpPr>
        <p:spPr>
          <a:xfrm>
            <a:off x="2845960" y="3141588"/>
            <a:ext cx="2742903" cy="558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/>
          <p:cNvSpPr/>
          <p:nvPr/>
        </p:nvSpPr>
        <p:spPr>
          <a:xfrm>
            <a:off x="2342658" y="5061474"/>
            <a:ext cx="324620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Data acquisition</a:t>
            </a:r>
            <a:r>
              <a:rPr lang="en-US" sz="2400" dirty="0"/>
              <a:t> </a:t>
            </a:r>
            <a:r>
              <a:rPr lang="en-US" sz="2400" b="1" dirty="0" smtClean="0"/>
              <a:t>and</a:t>
            </a:r>
            <a:r>
              <a:rPr lang="en-US" sz="2400" dirty="0" smtClean="0"/>
              <a:t> </a:t>
            </a:r>
            <a:r>
              <a:rPr lang="en-US" sz="2400" b="1" dirty="0" smtClean="0"/>
              <a:t>Controlling via a</a:t>
            </a:r>
            <a:r>
              <a:rPr lang="en-US" sz="2400" b="1" dirty="0"/>
              <a:t> </a:t>
            </a:r>
            <a:r>
              <a:rPr lang="en-US" sz="2400" b="1" dirty="0" smtClean="0"/>
              <a:t>cyber-physical </a:t>
            </a:r>
          </a:p>
          <a:p>
            <a:r>
              <a:rPr lang="en-US" sz="2400" b="1" dirty="0"/>
              <a:t>s</a:t>
            </a:r>
            <a:r>
              <a:rPr lang="en-US" sz="2400" b="1" dirty="0" smtClean="0"/>
              <a:t>ystem</a:t>
            </a:r>
            <a:endParaRPr lang="de-DE" sz="2400" dirty="0"/>
          </a:p>
        </p:txBody>
      </p:sp>
      <p:sp>
        <p:nvSpPr>
          <p:cNvPr id="22" name="Rechteck 21"/>
          <p:cNvSpPr/>
          <p:nvPr/>
        </p:nvSpPr>
        <p:spPr>
          <a:xfrm rot="16200000">
            <a:off x="-973328" y="4753269"/>
            <a:ext cx="32070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Converting to digital object…</a:t>
            </a:r>
            <a:endParaRPr lang="de-DE" sz="16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27" y="2001577"/>
            <a:ext cx="1905724" cy="1578178"/>
          </a:xfrm>
          <a:prstGeom prst="rect">
            <a:avLst/>
          </a:prstGeom>
        </p:spPr>
      </p:pic>
      <p:sp>
        <p:nvSpPr>
          <p:cNvPr id="26" name="Rechteck 25"/>
          <p:cNvSpPr/>
          <p:nvPr/>
        </p:nvSpPr>
        <p:spPr>
          <a:xfrm>
            <a:off x="5588863" y="3642614"/>
            <a:ext cx="27070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Remote Control</a:t>
            </a:r>
            <a:endParaRPr lang="de-DE" sz="2400" dirty="0"/>
          </a:p>
        </p:txBody>
      </p:sp>
      <p:sp>
        <p:nvSpPr>
          <p:cNvPr id="27" name="Rechteck 26"/>
          <p:cNvSpPr/>
          <p:nvPr/>
        </p:nvSpPr>
        <p:spPr>
          <a:xfrm>
            <a:off x="3078817" y="1632245"/>
            <a:ext cx="2510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Transfer digital data …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974" y="2066528"/>
            <a:ext cx="2205030" cy="155730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32" y="3808496"/>
            <a:ext cx="1354458" cy="1128714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783376" y="3845108"/>
            <a:ext cx="1474851" cy="27603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/>
          <p:cNvSpPr/>
          <p:nvPr/>
        </p:nvSpPr>
        <p:spPr>
          <a:xfrm>
            <a:off x="833205" y="1942124"/>
            <a:ext cx="86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Server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3164007" y="3791611"/>
            <a:ext cx="21595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Peer-</a:t>
            </a:r>
            <a:r>
              <a:rPr lang="de-DE" dirty="0" err="1"/>
              <a:t>to</a:t>
            </a:r>
            <a:r>
              <a:rPr lang="de-DE" dirty="0"/>
              <a:t>-Peer (P2P</a:t>
            </a:r>
            <a:r>
              <a:rPr lang="de-DE" dirty="0" smtClean="0"/>
              <a:t>)</a:t>
            </a:r>
          </a:p>
          <a:p>
            <a:r>
              <a:rPr lang="de-DE" dirty="0" err="1"/>
              <a:t>a</a:t>
            </a:r>
            <a:r>
              <a:rPr lang="de-DE" dirty="0" err="1" smtClean="0"/>
              <a:t>nd</a:t>
            </a:r>
            <a:r>
              <a:rPr lang="de-DE" dirty="0"/>
              <a:t> </a:t>
            </a:r>
            <a:r>
              <a:rPr lang="de-DE" dirty="0" err="1" smtClean="0"/>
              <a:t>encrypted</a:t>
            </a:r>
            <a:r>
              <a:rPr lang="de-DE" dirty="0" smtClean="0"/>
              <a:t>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522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975361" y="1805414"/>
            <a:ext cx="79335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80">
              <a:buClr>
                <a:srgbClr val="000000"/>
              </a:buClr>
            </a:pPr>
            <a:r>
              <a:rPr lang="de-DE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Technical </a:t>
            </a:r>
            <a:r>
              <a:rPr lang="de-DE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Environment </a:t>
            </a:r>
            <a:r>
              <a:rPr lang="de-DE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and</a:t>
            </a:r>
            <a:r>
              <a:rPr lang="de-DE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 </a:t>
            </a:r>
            <a:r>
              <a:rPr lang="de-DE" b="1" dirty="0" err="1"/>
              <a:t>Cooperation</a:t>
            </a:r>
            <a:endParaRPr lang="de-DE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(Textkörper)"/>
            </a:endParaRPr>
          </a:p>
          <a:p>
            <a:pPr marL="1080"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</a:t>
            </a:r>
            <a:endParaRPr lang="de-D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Current Projects and Test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Benches in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Karlsruhe</a:t>
            </a:r>
            <a:endParaRPr lang="de-D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Sensors</a:t>
            </a: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</a:t>
            </a:r>
            <a:r>
              <a:rPr lang="de-DE" b="1" dirty="0"/>
              <a:t> </a:t>
            </a:r>
            <a:r>
              <a:rPr lang="de-DE" dirty="0" err="1"/>
              <a:t>Actuators</a:t>
            </a: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and</a:t>
            </a: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Interfaces		</a:t>
            </a:r>
            <a:endParaRPr lang="de-D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Network </a:t>
            </a: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/ Internet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</a:p>
          <a:p>
            <a:pPr marL="1080">
              <a:buClr>
                <a:srgbClr val="000000"/>
              </a:buClr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Open-Source and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GitHub</a:t>
            </a:r>
          </a:p>
          <a:p>
            <a:pPr marL="1080">
              <a:buClr>
                <a:srgbClr val="000000"/>
              </a:buClr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Groub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Work + Discussion about results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126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15034" y="1186902"/>
            <a:ext cx="5086063" cy="625320"/>
          </a:xfrm>
        </p:spPr>
        <p:txBody>
          <a:bodyPr/>
          <a:lstStyle/>
          <a:p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Current Projects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(HS)</a:t>
            </a:r>
            <a:endParaRPr lang="de-DE" sz="3200" dirty="0"/>
          </a:p>
        </p:txBody>
      </p:sp>
      <p:sp>
        <p:nvSpPr>
          <p:cNvPr id="4" name="Rechteck 3"/>
          <p:cNvSpPr/>
          <p:nvPr/>
        </p:nvSpPr>
        <p:spPr>
          <a:xfrm>
            <a:off x="1446529" y="2451854"/>
            <a:ext cx="524374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Remote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Control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Chain Saw Denis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Environmental </a:t>
            </a:r>
            <a:r>
              <a:rPr lang="de-DE" dirty="0" err="1" smtClean="0"/>
              <a:t>Chamber</a:t>
            </a:r>
            <a:r>
              <a:rPr lang="de-DE" dirty="0" smtClean="0"/>
              <a:t> Bruchsal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Remote Control/Monitoring </a:t>
            </a:r>
            <a:r>
              <a:rPr lang="de-DE" dirty="0" err="1" smtClean="0"/>
              <a:t>Energy</a:t>
            </a:r>
            <a:r>
              <a:rPr lang="de-DE" dirty="0"/>
              <a:t> </a:t>
            </a:r>
            <a:r>
              <a:rPr lang="de-DE" dirty="0" err="1"/>
              <a:t>F</a:t>
            </a:r>
            <a:r>
              <a:rPr lang="de-DE" dirty="0" err="1" smtClean="0"/>
              <a:t>lows</a:t>
            </a:r>
            <a:r>
              <a:rPr lang="de-DE" dirty="0" smtClean="0"/>
              <a:t> CHP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Load Station Bruchsal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EtaNet</a:t>
            </a:r>
            <a:r>
              <a:rPr lang="de-DE" dirty="0" smtClean="0"/>
              <a:t> CPS-</a:t>
            </a:r>
            <a:r>
              <a:rPr lang="de-DE" dirty="0" err="1" smtClean="0"/>
              <a:t>Energy</a:t>
            </a:r>
            <a:r>
              <a:rPr lang="de-DE" dirty="0" smtClean="0"/>
              <a:t>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595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26063" y="1056275"/>
            <a:ext cx="7338668" cy="625320"/>
          </a:xfrm>
        </p:spPr>
        <p:txBody>
          <a:bodyPr/>
          <a:lstStyle/>
          <a:p>
            <a:r>
              <a:rPr lang="de-DE" sz="2800" dirty="0"/>
              <a:t>Environmental </a:t>
            </a:r>
            <a:r>
              <a:rPr lang="de-DE" sz="2800" dirty="0" err="1"/>
              <a:t>Chamber</a:t>
            </a:r>
            <a:r>
              <a:rPr lang="de-DE" sz="2800" dirty="0"/>
              <a:t> Bruchsal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63" y="1787249"/>
            <a:ext cx="6073270" cy="4554954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993079" y="6447857"/>
            <a:ext cx="4822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Artur Martel, Arsema Derbie, Dennis Weierter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056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970133" y="1275281"/>
            <a:ext cx="7467040" cy="475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080">
              <a:buClr>
                <a:srgbClr val="000000"/>
              </a:buClr>
            </a:pP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Fist </a:t>
            </a:r>
            <a:r>
              <a:rPr lang="de-DE" sz="16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day</a:t>
            </a: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Presentation and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Group 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Work</a:t>
            </a:r>
            <a:endParaRPr lang="de-DE" sz="16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Morning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State </a:t>
            </a:r>
            <a:r>
              <a:rPr lang="de-DE" sz="16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</a:t>
            </a: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Technology</a:t>
            </a: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</a:p>
          <a:p>
            <a:pPr marL="1080">
              <a:buClr>
                <a:srgbClr val="000000"/>
              </a:buClr>
            </a:pP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Definition </a:t>
            </a:r>
            <a:r>
              <a:rPr lang="de-DE" sz="1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Digitalisation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endParaRPr lang="de-DE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Cyber-physical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ystems</a:t>
            </a:r>
            <a:endParaRPr lang="de-DE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Embedded Systems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endParaRPr lang="de-DE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Internet and Cyber Security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</a:p>
          <a:p>
            <a:pPr marL="1080">
              <a:buClr>
                <a:srgbClr val="000000"/>
              </a:buClr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Group Work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+ Discussion about results</a:t>
            </a:r>
            <a:endParaRPr lang="de-DE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z="1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Afternoon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: </a:t>
            </a: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Technical </a:t>
            </a: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Environment </a:t>
            </a:r>
            <a:r>
              <a:rPr lang="de-DE" sz="16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and</a:t>
            </a: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 </a:t>
            </a:r>
            <a:r>
              <a:rPr lang="de-DE" sz="1600" b="1" dirty="0" err="1" smtClean="0"/>
              <a:t>Cooperation</a:t>
            </a:r>
            <a:endParaRPr lang="de-DE" sz="16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(Textkörper)"/>
            </a:endParaRPr>
          </a:p>
          <a:p>
            <a:pPr marL="1080">
              <a:buClr>
                <a:srgbClr val="000000"/>
              </a:buClr>
            </a:pP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Current Projects </a:t>
            </a:r>
          </a:p>
          <a:p>
            <a:pPr marL="1080">
              <a:buClr>
                <a:srgbClr val="000000"/>
              </a:buClr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Test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Benches in Karlsruhe</a:t>
            </a:r>
            <a:endParaRPr lang="de-DE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Sensors,</a:t>
            </a:r>
            <a:r>
              <a:rPr lang="de-DE" sz="1600" b="1" dirty="0"/>
              <a:t> </a:t>
            </a:r>
            <a:r>
              <a:rPr lang="de-DE" sz="1600" dirty="0" err="1"/>
              <a:t>Actuators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and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Interfaces	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</a:p>
          <a:p>
            <a:pPr marL="1080">
              <a:buClr>
                <a:srgbClr val="000000"/>
              </a:buClr>
            </a:pP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Network / Internet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endParaRPr lang="en-US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Open-Source and GitHub</a:t>
            </a:r>
          </a:p>
          <a:p>
            <a:pPr marL="1080">
              <a:buClr>
                <a:srgbClr val="000000"/>
              </a:buClr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Groub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Work +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Discussion about 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results		</a:t>
            </a:r>
          </a:p>
          <a:p>
            <a:pPr marL="1080">
              <a:lnSpc>
                <a:spcPct val="150000"/>
              </a:lnSpc>
              <a:buClr>
                <a:srgbClr val="000000"/>
              </a:buClr>
            </a:pP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Second day (Morning): </a:t>
            </a:r>
            <a:r>
              <a:rPr lang="en-US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Practical </a:t>
            </a:r>
            <a:r>
              <a:rPr lang="en-US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Introduction </a:t>
            </a:r>
          </a:p>
          <a:p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dirty="0" err="1"/>
              <a:t>I</a:t>
            </a:r>
            <a:r>
              <a:rPr lang="de-DE" sz="1600" dirty="0" err="1" smtClean="0"/>
              <a:t>ntroduction</a:t>
            </a:r>
            <a:r>
              <a:rPr lang="de-DE" sz="1600" dirty="0" smtClean="0"/>
              <a:t> </a:t>
            </a:r>
            <a:r>
              <a:rPr lang="de-DE" sz="1600" dirty="0" err="1" smtClean="0"/>
              <a:t>Github</a:t>
            </a:r>
            <a:r>
              <a:rPr lang="de-DE" sz="1600" dirty="0"/>
              <a:t> </a:t>
            </a:r>
            <a:r>
              <a:rPr lang="de-DE" sz="1600" dirty="0" smtClean="0"/>
              <a:t>- </a:t>
            </a:r>
            <a:r>
              <a:rPr lang="de-DE" sz="1600" dirty="0" err="1"/>
              <a:t>Hello</a:t>
            </a:r>
            <a:r>
              <a:rPr lang="de-DE" sz="1600" dirty="0"/>
              <a:t> World</a:t>
            </a:r>
          </a:p>
          <a:p>
            <a:pPr marL="1080">
              <a:buClr>
                <a:srgbClr val="000000"/>
              </a:buClr>
            </a:pPr>
            <a:r>
              <a:rPr lang="de-DE" sz="1600" dirty="0" smtClean="0"/>
              <a:t>		Set </a:t>
            </a:r>
            <a:r>
              <a:rPr lang="de-DE" sz="1600" dirty="0" err="1" smtClean="0"/>
              <a:t>up</a:t>
            </a:r>
            <a:r>
              <a:rPr lang="de-DE" sz="1600" dirty="0"/>
              <a:t> Cyber-</a:t>
            </a:r>
            <a:r>
              <a:rPr lang="de-DE" sz="1600" dirty="0" err="1"/>
              <a:t>physical</a:t>
            </a:r>
            <a:r>
              <a:rPr lang="de-DE" sz="1600" dirty="0"/>
              <a:t> </a:t>
            </a:r>
            <a:r>
              <a:rPr lang="de-DE" sz="1600" dirty="0" smtClean="0"/>
              <a:t>System </a:t>
            </a:r>
            <a:r>
              <a:rPr lang="de-DE" sz="1600" dirty="0" err="1" smtClean="0"/>
              <a:t>with</a:t>
            </a:r>
            <a:r>
              <a:rPr lang="de-DE" sz="1600" dirty="0" smtClean="0"/>
              <a:t> </a:t>
            </a:r>
            <a:r>
              <a:rPr lang="de-DE" sz="1600" dirty="0"/>
              <a:t>RPI </a:t>
            </a:r>
            <a:endParaRPr lang="de-DE" sz="1600" dirty="0" smtClean="0"/>
          </a:p>
          <a:p>
            <a:pPr marL="1080">
              <a:buClr>
                <a:srgbClr val="000000"/>
              </a:buClr>
            </a:pPr>
            <a:r>
              <a:rPr lang="de-DE" sz="1600" dirty="0"/>
              <a:t>	</a:t>
            </a:r>
            <a:r>
              <a:rPr lang="de-DE" sz="1600" dirty="0" smtClean="0"/>
              <a:t>	</a:t>
            </a:r>
            <a:r>
              <a:rPr lang="de-DE" sz="1600" dirty="0"/>
              <a:t>S</a:t>
            </a:r>
            <a:r>
              <a:rPr lang="de-DE" sz="1600" dirty="0" smtClean="0"/>
              <a:t>et </a:t>
            </a:r>
            <a:r>
              <a:rPr lang="de-DE" sz="1600" dirty="0" err="1" smtClean="0"/>
              <a:t>up</a:t>
            </a:r>
            <a:r>
              <a:rPr lang="de-DE" sz="1600" dirty="0" smtClean="0"/>
              <a:t> Network </a:t>
            </a:r>
            <a:r>
              <a:rPr lang="de-DE" sz="1600" dirty="0" err="1" smtClean="0"/>
              <a:t>and</a:t>
            </a:r>
            <a:r>
              <a:rPr lang="de-DE" sz="1600" dirty="0" smtClean="0"/>
              <a:t> Server </a:t>
            </a:r>
            <a:r>
              <a:rPr lang="de-DE" sz="1600" dirty="0" err="1" smtClean="0"/>
              <a:t>with</a:t>
            </a:r>
            <a:r>
              <a:rPr lang="de-DE" sz="1600" dirty="0" smtClean="0"/>
              <a:t> </a:t>
            </a:r>
            <a:r>
              <a:rPr lang="de-DE" sz="1600" dirty="0" err="1" smtClean="0"/>
              <a:t>Labview</a:t>
            </a:r>
            <a:r>
              <a:rPr lang="de-DE" sz="1600" dirty="0" smtClean="0"/>
              <a:t> </a:t>
            </a:r>
          </a:p>
          <a:p>
            <a:pPr marL="1080">
              <a:buClr>
                <a:srgbClr val="000000"/>
              </a:buClr>
            </a:pPr>
            <a:r>
              <a:rPr lang="de-DE" sz="1600" dirty="0" smtClean="0"/>
              <a:t>		Brainstorming </a:t>
            </a:r>
            <a:r>
              <a:rPr lang="de-DE" sz="1600" dirty="0" err="1"/>
              <a:t>and</a:t>
            </a:r>
            <a:r>
              <a:rPr lang="de-DE" sz="1600" dirty="0"/>
              <a:t> </a:t>
            </a:r>
            <a:r>
              <a:rPr lang="en-US" sz="1600" dirty="0"/>
              <a:t>Requirement Analysis </a:t>
            </a:r>
            <a:r>
              <a:rPr lang="de-DE" sz="1600" dirty="0"/>
              <a:t>	</a:t>
            </a:r>
            <a:r>
              <a:rPr lang="de-DE" sz="1600" dirty="0" smtClean="0"/>
              <a:t>	</a:t>
            </a:r>
          </a:p>
          <a:p>
            <a:pPr marL="1080">
              <a:buClr>
                <a:srgbClr val="000000"/>
              </a:buClr>
            </a:pPr>
            <a:r>
              <a:rPr lang="de-DE" sz="1600" dirty="0"/>
              <a:t>	</a:t>
            </a:r>
            <a:r>
              <a:rPr lang="de-DE" sz="1600" dirty="0" smtClean="0"/>
              <a:t>	</a:t>
            </a:r>
            <a:endParaRPr lang="de-DE" sz="1600" dirty="0"/>
          </a:p>
          <a:p>
            <a:pPr marL="1080">
              <a:buClr>
                <a:srgbClr val="000000"/>
              </a:buClr>
            </a:pPr>
            <a:endParaRPr lang="de-DE" sz="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0">
              <a:lnSpc>
                <a:spcPct val="200000"/>
              </a:lnSpc>
            </a:pP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0">
              <a:lnSpc>
                <a:spcPct val="100000"/>
              </a:lnSpc>
            </a:pP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6947640" y="332640"/>
            <a:ext cx="1727640" cy="33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1" name="CustomShape 3"/>
          <p:cNvSpPr/>
          <p:nvPr/>
        </p:nvSpPr>
        <p:spPr>
          <a:xfrm>
            <a:off x="350532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de-DE" sz="1100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06</a:t>
            </a:r>
            <a:r>
              <a:rPr lang="de-DE" sz="11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.11.17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4"/>
          <p:cNvSpPr/>
          <p:nvPr/>
        </p:nvSpPr>
        <p:spPr>
          <a:xfrm>
            <a:off x="6151320" y="6356520"/>
            <a:ext cx="26506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0" bIns="45000" anchor="ctr"/>
          <a:lstStyle/>
          <a:p>
            <a:pPr algn="r">
              <a:lnSpc>
                <a:spcPct val="100000"/>
              </a:lnSpc>
            </a:pPr>
            <a:r>
              <a:rPr lang="de-DE" sz="11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| </a:t>
            </a:r>
            <a:fld id="{C2A128E5-073E-4BA0-8CB0-FB99CCFE2D2D}" type="slidenum">
              <a:rPr lang="de-DE" sz="11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fld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5"/>
          <p:cNvSpPr/>
          <p:nvPr/>
        </p:nvSpPr>
        <p:spPr>
          <a:xfrm>
            <a:off x="1213974" y="781308"/>
            <a:ext cx="7785720" cy="62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Workshop is divided into three </a:t>
            </a: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blocks: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964114"/>
          </a:xfrm>
        </p:spPr>
        <p:txBody>
          <a:bodyPr/>
          <a:lstStyle/>
          <a:p>
            <a:r>
              <a:rPr lang="de-DE" sz="2800" dirty="0"/>
              <a:t>Guidelines </a:t>
            </a:r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smtClean="0"/>
              <a:t>„Environmental </a:t>
            </a:r>
            <a:r>
              <a:rPr lang="de-DE" sz="2800" dirty="0" err="1" smtClean="0"/>
              <a:t>Chamber</a:t>
            </a:r>
            <a:r>
              <a:rPr lang="de-DE" sz="2800" dirty="0" smtClean="0"/>
              <a:t>“ Project 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01040" y="1924594"/>
            <a:ext cx="8228880" cy="4508897"/>
          </a:xfrm>
        </p:spPr>
        <p:txBody>
          <a:bodyPr/>
          <a:lstStyle/>
          <a:p>
            <a:pPr marL="0" indent="0">
              <a:buNone/>
            </a:pPr>
            <a:r>
              <a:rPr lang="de-DE" sz="2000" dirty="0" err="1" smtClean="0"/>
              <a:t>Ready</a:t>
            </a:r>
            <a:endParaRPr lang="de-DE" sz="2000" dirty="0" smtClean="0"/>
          </a:p>
          <a:p>
            <a:r>
              <a:rPr lang="de-DE" sz="2000" dirty="0" smtClean="0"/>
              <a:t>LabVIEW </a:t>
            </a:r>
            <a:r>
              <a:rPr lang="de-DE" sz="2000" dirty="0" err="1" smtClean="0"/>
              <a:t>controlled</a:t>
            </a:r>
            <a:r>
              <a:rPr lang="de-DE" sz="2000" dirty="0" smtClean="0"/>
              <a:t> Software (Server)</a:t>
            </a:r>
          </a:p>
          <a:p>
            <a:r>
              <a:rPr lang="de-DE" sz="2000" dirty="0"/>
              <a:t>Data </a:t>
            </a:r>
            <a:r>
              <a:rPr lang="de-DE" sz="2000" dirty="0" err="1"/>
              <a:t>backup</a:t>
            </a:r>
            <a:r>
              <a:rPr lang="de-DE" sz="2000" dirty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SQLite</a:t>
            </a:r>
            <a:r>
              <a:rPr lang="de-DE" sz="2000" dirty="0" smtClean="0"/>
              <a:t> </a:t>
            </a:r>
            <a:r>
              <a:rPr lang="de-DE" sz="2000" dirty="0" err="1" smtClean="0"/>
              <a:t>database</a:t>
            </a:r>
            <a:endParaRPr lang="de-DE" sz="2000" dirty="0" smtClean="0"/>
          </a:p>
          <a:p>
            <a:r>
              <a:rPr lang="de-DE" sz="2000" dirty="0"/>
              <a:t>Agilent </a:t>
            </a:r>
            <a:r>
              <a:rPr lang="de-DE" sz="2000" dirty="0" smtClean="0"/>
              <a:t>Digital Multimeter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000" dirty="0" smtClean="0"/>
              <a:t>In </a:t>
            </a:r>
            <a:r>
              <a:rPr lang="de-DE" sz="2000" dirty="0" err="1" smtClean="0"/>
              <a:t>Process</a:t>
            </a:r>
            <a:endParaRPr lang="de-DE" sz="2000" dirty="0" smtClean="0"/>
          </a:p>
          <a:p>
            <a:pPr marL="0" indent="0">
              <a:buNone/>
            </a:pPr>
            <a:r>
              <a:rPr lang="de-DE" sz="2000" dirty="0" err="1" smtClean="0"/>
              <a:t>Raspberry</a:t>
            </a:r>
            <a:r>
              <a:rPr lang="de-DE" sz="2000" dirty="0" smtClean="0"/>
              <a:t> PI (</a:t>
            </a:r>
            <a:r>
              <a:rPr lang="de-DE" sz="2000" dirty="0" err="1" smtClean="0"/>
              <a:t>clients</a:t>
            </a:r>
            <a:r>
              <a:rPr lang="de-DE" sz="2000" dirty="0" smtClean="0"/>
              <a:t>)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dirty="0" err="1" smtClean="0"/>
              <a:t>controlling</a:t>
            </a:r>
            <a:r>
              <a:rPr lang="de-DE" sz="2000" dirty="0" smtClean="0"/>
              <a:t>,  </a:t>
            </a:r>
            <a:r>
              <a:rPr lang="de-DE" sz="2000" dirty="0" err="1"/>
              <a:t>d</a:t>
            </a:r>
            <a:r>
              <a:rPr lang="de-DE" sz="2000" dirty="0" err="1" smtClean="0"/>
              <a:t>ata</a:t>
            </a:r>
            <a:r>
              <a:rPr lang="de-DE" sz="2000" dirty="0" smtClean="0"/>
              <a:t> </a:t>
            </a:r>
            <a:r>
              <a:rPr lang="de-DE" sz="2000" dirty="0" err="1" smtClean="0"/>
              <a:t>acquisition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networking</a:t>
            </a:r>
            <a:r>
              <a:rPr lang="de-DE" sz="2000" dirty="0" smtClean="0"/>
              <a:t>:</a:t>
            </a:r>
          </a:p>
          <a:p>
            <a:r>
              <a:rPr lang="de-DE" sz="2000" dirty="0" err="1" smtClean="0"/>
              <a:t>Throttle</a:t>
            </a:r>
            <a:r>
              <a:rPr lang="de-DE" sz="2000" dirty="0" smtClean="0"/>
              <a:t> </a:t>
            </a:r>
            <a:r>
              <a:rPr lang="de-DE" sz="2000" dirty="0" err="1" smtClean="0"/>
              <a:t>regulation</a:t>
            </a:r>
            <a:endParaRPr lang="de-DE" sz="2000" dirty="0"/>
          </a:p>
          <a:p>
            <a:r>
              <a:rPr lang="de-DE" sz="2000" dirty="0" err="1" smtClean="0"/>
              <a:t>Temperature</a:t>
            </a:r>
            <a:r>
              <a:rPr lang="de-DE" sz="2000" dirty="0" smtClean="0"/>
              <a:t> </a:t>
            </a:r>
            <a:r>
              <a:rPr lang="de-DE" sz="2000" dirty="0" err="1" smtClean="0"/>
              <a:t>regulation</a:t>
            </a:r>
            <a:endParaRPr lang="de-DE" sz="2000" dirty="0" smtClean="0"/>
          </a:p>
          <a:p>
            <a:r>
              <a:rPr lang="de-DE" sz="2000" dirty="0" smtClean="0">
                <a:effectLst/>
              </a:rPr>
              <a:t>Etc.</a:t>
            </a:r>
            <a:endParaRPr lang="de-DE" sz="2000" dirty="0">
              <a:effectLst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372" y="2398774"/>
            <a:ext cx="2734490" cy="178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2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285" y="3666316"/>
            <a:ext cx="3557402" cy="294723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8" r="5515"/>
          <a:stretch/>
        </p:blipFill>
        <p:spPr>
          <a:xfrm>
            <a:off x="2937289" y="1620005"/>
            <a:ext cx="2235120" cy="154698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93" y="1581306"/>
            <a:ext cx="2192596" cy="174772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59" y="3329028"/>
            <a:ext cx="2253030" cy="118438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39" y="4513412"/>
            <a:ext cx="2294650" cy="186600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3" t="-30" r="-360" b="30"/>
          <a:stretch/>
        </p:blipFill>
        <p:spPr>
          <a:xfrm rot="5400000">
            <a:off x="2389383" y="3704275"/>
            <a:ext cx="3119950" cy="194089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285" y="891002"/>
            <a:ext cx="3535680" cy="2433156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7" name="Rechteck 16"/>
          <p:cNvSpPr/>
          <p:nvPr/>
        </p:nvSpPr>
        <p:spPr>
          <a:xfrm>
            <a:off x="561813" y="6379420"/>
            <a:ext cx="1834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Dennis Weierter</a:t>
            </a:r>
          </a:p>
        </p:txBody>
      </p:sp>
      <p:sp>
        <p:nvSpPr>
          <p:cNvPr id="18" name="Rechteck 17"/>
          <p:cNvSpPr/>
          <p:nvPr/>
        </p:nvSpPr>
        <p:spPr>
          <a:xfrm>
            <a:off x="744693" y="1027308"/>
            <a:ext cx="2980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Remote Control Chain </a:t>
            </a:r>
            <a:r>
              <a:rPr lang="de-DE" dirty="0" err="1" smtClean="0"/>
              <a:t>Saw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708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964114"/>
          </a:xfrm>
        </p:spPr>
        <p:txBody>
          <a:bodyPr/>
          <a:lstStyle/>
          <a:p>
            <a:r>
              <a:rPr lang="de-DE" sz="2800" dirty="0"/>
              <a:t>Guidelines </a:t>
            </a:r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smtClean="0"/>
              <a:t>„Remote </a:t>
            </a:r>
            <a:r>
              <a:rPr lang="de-DE" sz="2800" dirty="0"/>
              <a:t>Control Chain </a:t>
            </a:r>
            <a:r>
              <a:rPr lang="de-DE" sz="2800" dirty="0" err="1" smtClean="0"/>
              <a:t>Saw</a:t>
            </a:r>
            <a:r>
              <a:rPr lang="de-DE" sz="2800" dirty="0" smtClean="0"/>
              <a:t>“ Project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01040" y="1924594"/>
            <a:ext cx="4435358" cy="4508897"/>
          </a:xfrm>
        </p:spPr>
        <p:txBody>
          <a:bodyPr/>
          <a:lstStyle/>
          <a:p>
            <a:pPr marL="0" indent="0">
              <a:buNone/>
            </a:pPr>
            <a:r>
              <a:rPr lang="de-DE" sz="2000" dirty="0" err="1" smtClean="0"/>
              <a:t>Ready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 smtClean="0"/>
              <a:t>Arduino</a:t>
            </a:r>
            <a:r>
              <a:rPr lang="de-DE" sz="2000" dirty="0" smtClean="0"/>
              <a:t> </a:t>
            </a:r>
            <a:r>
              <a:rPr lang="de-DE" sz="2000" dirty="0" err="1" smtClean="0"/>
              <a:t>controlled</a:t>
            </a:r>
            <a:r>
              <a:rPr lang="de-DE" sz="2000" dirty="0" smtClean="0"/>
              <a:t> </a:t>
            </a:r>
            <a:r>
              <a:rPr lang="de-DE" sz="2000" dirty="0" err="1" smtClean="0"/>
              <a:t>hardware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Servomotors </a:t>
            </a:r>
            <a:r>
              <a:rPr lang="de-DE" sz="2000" dirty="0" err="1"/>
              <a:t>as</a:t>
            </a:r>
            <a:r>
              <a:rPr lang="de-DE" sz="2000" dirty="0"/>
              <a:t> </a:t>
            </a:r>
            <a:r>
              <a:rPr lang="de-DE" sz="2000" dirty="0" err="1" smtClean="0"/>
              <a:t>actuators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Pneumatic</a:t>
            </a:r>
            <a:r>
              <a:rPr lang="de-DE" sz="2000" dirty="0"/>
              <a:t> </a:t>
            </a:r>
            <a:r>
              <a:rPr lang="de-DE" sz="2000" dirty="0" err="1"/>
              <a:t>cylinder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rope</a:t>
            </a:r>
            <a:r>
              <a:rPr lang="de-DE" sz="2000" dirty="0"/>
              <a:t> </a:t>
            </a:r>
            <a:r>
              <a:rPr lang="de-DE" sz="2000" dirty="0" err="1" smtClean="0"/>
              <a:t>start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hardware</a:t>
            </a:r>
            <a:r>
              <a:rPr lang="de-DE" sz="2000" dirty="0" smtClean="0"/>
              <a:t> </a:t>
            </a:r>
            <a:r>
              <a:rPr lang="de-DE" sz="2000" dirty="0" err="1" smtClean="0"/>
              <a:t>operating</a:t>
            </a:r>
            <a:r>
              <a:rPr lang="de-DE" sz="2000" dirty="0" smtClean="0"/>
              <a:t> </a:t>
            </a:r>
            <a:r>
              <a:rPr lang="de-DE" sz="2000" dirty="0" err="1"/>
              <a:t>unit</a:t>
            </a:r>
            <a:endParaRPr lang="de-DE" sz="2000" dirty="0" smtClean="0"/>
          </a:p>
          <a:p>
            <a:endParaRPr lang="de-DE" sz="2000" dirty="0" smtClean="0"/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000" dirty="0" smtClean="0"/>
              <a:t>In </a:t>
            </a:r>
            <a:r>
              <a:rPr lang="de-DE" sz="2000" dirty="0" err="1" smtClean="0"/>
              <a:t>Process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 smtClean="0"/>
              <a:t>Raspberry</a:t>
            </a:r>
            <a:r>
              <a:rPr lang="de-DE" sz="2000" dirty="0" smtClean="0"/>
              <a:t> PI (</a:t>
            </a:r>
            <a:r>
              <a:rPr lang="de-DE" sz="2000" dirty="0" err="1" smtClean="0"/>
              <a:t>clients</a:t>
            </a:r>
            <a:r>
              <a:rPr lang="de-DE" sz="2000" dirty="0" smtClean="0"/>
              <a:t>)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dirty="0" err="1" smtClean="0"/>
              <a:t>controlling</a:t>
            </a:r>
            <a:r>
              <a:rPr lang="de-DE" sz="2000" dirty="0" smtClean="0"/>
              <a:t>,  </a:t>
            </a:r>
            <a:r>
              <a:rPr lang="de-DE" sz="2000" dirty="0" err="1"/>
              <a:t>d</a:t>
            </a:r>
            <a:r>
              <a:rPr lang="de-DE" sz="2000" dirty="0" err="1" smtClean="0"/>
              <a:t>ata</a:t>
            </a:r>
            <a:r>
              <a:rPr lang="de-DE" sz="2000" dirty="0" smtClean="0"/>
              <a:t> </a:t>
            </a:r>
            <a:r>
              <a:rPr lang="de-DE" sz="2000" dirty="0" err="1" smtClean="0"/>
              <a:t>acquisition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remote </a:t>
            </a:r>
            <a:r>
              <a:rPr lang="de-DE" sz="2000" dirty="0" err="1" smtClean="0"/>
              <a:t>control</a:t>
            </a:r>
            <a:r>
              <a:rPr lang="de-DE" sz="2000" dirty="0" smtClean="0"/>
              <a:t> </a:t>
            </a:r>
            <a:r>
              <a:rPr lang="de-DE" sz="2000" dirty="0" err="1" smtClean="0"/>
              <a:t>over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Internet.</a:t>
            </a:r>
          </a:p>
        </p:txBody>
      </p:sp>
      <p:pic>
        <p:nvPicPr>
          <p:cNvPr id="7" name="Grafik 6"/>
          <p:cNvPicPr/>
          <p:nvPr/>
        </p:nvPicPr>
        <p:blipFill>
          <a:blip r:embed="rId2"/>
          <a:stretch>
            <a:fillRect/>
          </a:stretch>
        </p:blipFill>
        <p:spPr>
          <a:xfrm>
            <a:off x="5136398" y="4480334"/>
            <a:ext cx="3944815" cy="1752213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898" y="3213238"/>
            <a:ext cx="1689462" cy="126709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504" y="2115602"/>
            <a:ext cx="1947152" cy="161317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05407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0" bIns="45000" anchor="ctr"/>
          <a:lstStyle/>
          <a:p>
            <a:pPr algn="r">
              <a:lnSpc>
                <a:spcPct val="100000"/>
              </a:lnSpc>
            </a:pPr>
            <a:r>
              <a:rPr lang="de-DE" sz="1100" b="0" strike="noStrike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| </a:t>
            </a:r>
            <a:r>
              <a:rPr lang="de-DE" sz="11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13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350532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de-DE" sz="1100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</a:rPr>
              <a:t>06.11.17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" name="Image 5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141" y="2508128"/>
            <a:ext cx="4164494" cy="3189562"/>
          </a:xfrm>
          <a:prstGeom prst="rect">
            <a:avLst/>
          </a:prstGeom>
          <a:noFill/>
        </p:spPr>
      </p:pic>
      <p:grpSp>
        <p:nvGrpSpPr>
          <p:cNvPr id="4" name="Gruppieren 3"/>
          <p:cNvGrpSpPr/>
          <p:nvPr/>
        </p:nvGrpSpPr>
        <p:grpSpPr>
          <a:xfrm>
            <a:off x="552012" y="1940288"/>
            <a:ext cx="3894976" cy="2586756"/>
            <a:chOff x="4501641" y="1244331"/>
            <a:chExt cx="4268417" cy="1846686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1641" y="1338769"/>
              <a:ext cx="2596206" cy="1685108"/>
            </a:xfrm>
            <a:prstGeom prst="rect">
              <a:avLst/>
            </a:prstGeom>
          </p:spPr>
        </p:pic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6209738" y="1244331"/>
              <a:ext cx="2560320" cy="1846686"/>
            </a:xfrm>
            <a:prstGeom prst="rect">
              <a:avLst/>
            </a:prstGeom>
          </p:spPr>
        </p:pic>
      </p:grpSp>
      <p:pic>
        <p:nvPicPr>
          <p:cNvPr id="18" name="Grafik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294" y="876578"/>
            <a:ext cx="912464" cy="1063710"/>
          </a:xfrm>
          <a:prstGeom prst="rect">
            <a:avLst/>
          </a:prstGeom>
        </p:spPr>
      </p:pic>
      <p:sp>
        <p:nvSpPr>
          <p:cNvPr id="27" name="Rechteck 26"/>
          <p:cNvSpPr/>
          <p:nvPr/>
        </p:nvSpPr>
        <p:spPr>
          <a:xfrm>
            <a:off x="1197539" y="1126069"/>
            <a:ext cx="1715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CHP </a:t>
            </a:r>
            <a:r>
              <a:rPr lang="de-DE" dirty="0" smtClean="0"/>
              <a:t>Efficiency</a:t>
            </a:r>
            <a:endParaRPr lang="de-DE" dirty="0"/>
          </a:p>
        </p:txBody>
      </p:sp>
      <p:sp>
        <p:nvSpPr>
          <p:cNvPr id="28" name="Rechteck 27"/>
          <p:cNvSpPr/>
          <p:nvPr/>
        </p:nvSpPr>
        <p:spPr>
          <a:xfrm>
            <a:off x="700196" y="5785218"/>
            <a:ext cx="73404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Mitchell Enrique </a:t>
            </a:r>
            <a:r>
              <a:rPr lang="de-DE" dirty="0" smtClean="0"/>
              <a:t>Kuansin, Ferhat Aslan</a:t>
            </a:r>
          </a:p>
          <a:p>
            <a:r>
              <a:rPr lang="de-DE" dirty="0"/>
              <a:t>https://github.com/IKKUengine/</a:t>
            </a:r>
            <a:r>
              <a:rPr lang="de-DE" b="1" dirty="0"/>
              <a:t>CHPefficiency </a:t>
            </a:r>
            <a:r>
              <a:rPr lang="de-DE" dirty="0"/>
              <a:t>(</a:t>
            </a:r>
            <a:r>
              <a:rPr lang="de-DE" dirty="0" smtClean="0"/>
              <a:t>Python </a:t>
            </a:r>
            <a:r>
              <a:rPr lang="de-DE" dirty="0" err="1" smtClean="0"/>
              <a:t>and</a:t>
            </a:r>
            <a:r>
              <a:rPr lang="de-DE" dirty="0" smtClean="0"/>
              <a:t> LabVIEW)</a:t>
            </a:r>
            <a:endParaRPr lang="de-DE" dirty="0"/>
          </a:p>
        </p:txBody>
      </p:sp>
      <p:sp>
        <p:nvSpPr>
          <p:cNvPr id="7" name="Pfeil nach links und rechts 6"/>
          <p:cNvSpPr/>
          <p:nvPr/>
        </p:nvSpPr>
        <p:spPr>
          <a:xfrm>
            <a:off x="5671911" y="1290280"/>
            <a:ext cx="753171" cy="41024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Pfeil nach links und rechts 28"/>
          <p:cNvSpPr/>
          <p:nvPr/>
        </p:nvSpPr>
        <p:spPr>
          <a:xfrm rot="18485896">
            <a:off x="3958488" y="1960100"/>
            <a:ext cx="753171" cy="41024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Pfeil nach links und rechts 29"/>
          <p:cNvSpPr/>
          <p:nvPr/>
        </p:nvSpPr>
        <p:spPr>
          <a:xfrm rot="5400000">
            <a:off x="7770677" y="2241995"/>
            <a:ext cx="753171" cy="41024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0036" y="388808"/>
            <a:ext cx="2531742" cy="16621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964114"/>
          </a:xfrm>
        </p:spPr>
        <p:txBody>
          <a:bodyPr/>
          <a:lstStyle/>
          <a:p>
            <a:r>
              <a:rPr lang="de-DE" sz="2800" dirty="0"/>
              <a:t>Guidelines </a:t>
            </a:r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smtClean="0"/>
              <a:t>„CHP Efficiency“ Project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01039" y="1924594"/>
            <a:ext cx="5273039" cy="4508897"/>
          </a:xfrm>
        </p:spPr>
        <p:txBody>
          <a:bodyPr/>
          <a:lstStyle/>
          <a:p>
            <a:pPr marL="0" indent="0">
              <a:buNone/>
            </a:pPr>
            <a:r>
              <a:rPr lang="de-DE" sz="2000" dirty="0" err="1" smtClean="0"/>
              <a:t>Ready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Raspberry</a:t>
            </a:r>
            <a:r>
              <a:rPr lang="de-DE" sz="2000" dirty="0"/>
              <a:t> PI</a:t>
            </a:r>
            <a:r>
              <a:rPr lang="de-DE" sz="2000" dirty="0" smtClean="0"/>
              <a:t> </a:t>
            </a:r>
            <a:r>
              <a:rPr lang="de-DE" sz="2000" dirty="0" err="1" smtClean="0"/>
              <a:t>controlled</a:t>
            </a:r>
            <a:r>
              <a:rPr lang="de-DE" sz="2000" dirty="0" smtClean="0"/>
              <a:t> </a:t>
            </a:r>
            <a:r>
              <a:rPr lang="de-DE" sz="2000" dirty="0" err="1" smtClean="0"/>
              <a:t>hardware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Gas Flow Meter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 smtClean="0"/>
              <a:t>Heat</a:t>
            </a:r>
            <a:r>
              <a:rPr lang="de-DE" sz="2000" dirty="0" smtClean="0"/>
              <a:t> </a:t>
            </a:r>
            <a:r>
              <a:rPr lang="de-DE" sz="2000" dirty="0"/>
              <a:t>M</a:t>
            </a:r>
            <a:r>
              <a:rPr lang="de-DE" sz="2000" dirty="0" smtClean="0"/>
              <a:t>eters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Power Analyzer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Data </a:t>
            </a:r>
            <a:r>
              <a:rPr lang="de-DE" sz="2000" dirty="0" err="1" smtClean="0"/>
              <a:t>backup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/>
              <a:t>SQLite</a:t>
            </a:r>
            <a:r>
              <a:rPr lang="de-DE" sz="2000" dirty="0"/>
              <a:t> </a:t>
            </a:r>
            <a:r>
              <a:rPr lang="de-DE" sz="2000" dirty="0" err="1" smtClean="0"/>
              <a:t>database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Data </a:t>
            </a:r>
            <a:r>
              <a:rPr lang="en-US" sz="2000" dirty="0"/>
              <a:t>processing via the </a:t>
            </a:r>
            <a:r>
              <a:rPr lang="en-US" sz="2000" dirty="0" err="1"/>
              <a:t>Labview</a:t>
            </a:r>
            <a:r>
              <a:rPr lang="en-US" sz="2000" dirty="0"/>
              <a:t> </a:t>
            </a:r>
            <a:r>
              <a:rPr lang="en-US" sz="2000" dirty="0" smtClean="0"/>
              <a:t>server</a:t>
            </a:r>
          </a:p>
          <a:p>
            <a:endParaRPr lang="de-DE" sz="2000" dirty="0" smtClean="0"/>
          </a:p>
          <a:p>
            <a:pPr marL="0" indent="0">
              <a:buNone/>
            </a:pPr>
            <a:r>
              <a:rPr lang="de-DE" sz="2000" dirty="0" smtClean="0"/>
              <a:t>In </a:t>
            </a:r>
            <a:r>
              <a:rPr lang="de-DE" sz="2000" dirty="0" err="1" smtClean="0"/>
              <a:t>Process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R</a:t>
            </a:r>
            <a:r>
              <a:rPr lang="de-DE" sz="2000" dirty="0" smtClean="0"/>
              <a:t>emote </a:t>
            </a:r>
            <a:r>
              <a:rPr lang="de-DE" sz="2000" dirty="0" err="1" smtClean="0"/>
              <a:t>control</a:t>
            </a:r>
            <a:r>
              <a:rPr lang="de-DE" sz="2000" dirty="0" smtClean="0"/>
              <a:t> </a:t>
            </a:r>
            <a:r>
              <a:rPr lang="de-DE" sz="2000" dirty="0" err="1" smtClean="0"/>
              <a:t>over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Internet.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787" y="4615543"/>
            <a:ext cx="2734492" cy="1961998"/>
          </a:xfrm>
          <a:prstGeom prst="rect">
            <a:avLst/>
          </a:prstGeom>
        </p:spPr>
      </p:pic>
      <p:sp>
        <p:nvSpPr>
          <p:cNvPr id="11" name="Pfeil nach links und rechts 10"/>
          <p:cNvSpPr/>
          <p:nvPr/>
        </p:nvSpPr>
        <p:spPr>
          <a:xfrm rot="16200000">
            <a:off x="6065963" y="4129867"/>
            <a:ext cx="753171" cy="41024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816" y="2163101"/>
            <a:ext cx="2734492" cy="17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3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0" bIns="45000" anchor="ctr"/>
          <a:lstStyle/>
          <a:p>
            <a:pPr algn="r">
              <a:lnSpc>
                <a:spcPct val="100000"/>
              </a:lnSpc>
            </a:pPr>
            <a:r>
              <a:rPr lang="de-DE" sz="1100" b="0" strike="noStrike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| </a:t>
            </a:r>
            <a:r>
              <a:rPr lang="de-DE" sz="11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13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350532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de-DE" sz="1100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</a:rPr>
              <a:t>06.11.17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581895" y="1189295"/>
            <a:ext cx="4031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CPS </a:t>
            </a:r>
            <a:r>
              <a:rPr lang="de-DE" dirty="0" err="1"/>
              <a:t>E</a:t>
            </a:r>
            <a:r>
              <a:rPr lang="de-DE" dirty="0" err="1" smtClean="0"/>
              <a:t>lectric</a:t>
            </a:r>
            <a:r>
              <a:rPr lang="de-DE" dirty="0" smtClean="0"/>
              <a:t> </a:t>
            </a:r>
            <a:r>
              <a:rPr lang="de-DE" dirty="0" err="1" smtClean="0"/>
              <a:t>Vehicle</a:t>
            </a:r>
            <a:r>
              <a:rPr lang="de-DE" dirty="0" smtClean="0"/>
              <a:t> </a:t>
            </a:r>
            <a:r>
              <a:rPr lang="de-DE" dirty="0" err="1" smtClean="0"/>
              <a:t>Charging</a:t>
            </a:r>
            <a:r>
              <a:rPr lang="de-DE" dirty="0" smtClean="0"/>
              <a:t> Station</a:t>
            </a:r>
            <a:endParaRPr lang="de-DE" dirty="0"/>
          </a:p>
        </p:txBody>
      </p:sp>
      <p:sp>
        <p:nvSpPr>
          <p:cNvPr id="28" name="Rechteck 27"/>
          <p:cNvSpPr/>
          <p:nvPr/>
        </p:nvSpPr>
        <p:spPr>
          <a:xfrm>
            <a:off x="700196" y="5785218"/>
            <a:ext cx="3078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Pavel Smirnov, Ferhat Aslan</a:t>
            </a:r>
          </a:p>
        </p:txBody>
      </p:sp>
      <p:sp>
        <p:nvSpPr>
          <p:cNvPr id="6" name="AutoShape 2" descr="blob:https://web.whatsapp.com/2ce67bab-4a51-4438-9d14-3235a8ad308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991" y="1290280"/>
            <a:ext cx="2683904" cy="201292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382" y="2910092"/>
            <a:ext cx="1987218" cy="2649624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963" y="4335889"/>
            <a:ext cx="2734492" cy="1961998"/>
          </a:xfrm>
          <a:prstGeom prst="rect">
            <a:avLst/>
          </a:prstGeom>
        </p:spPr>
      </p:pic>
      <p:sp>
        <p:nvSpPr>
          <p:cNvPr id="20" name="Untertitel 2"/>
          <p:cNvSpPr txBox="1">
            <a:spLocks/>
          </p:cNvSpPr>
          <p:nvPr/>
        </p:nvSpPr>
        <p:spPr>
          <a:xfrm>
            <a:off x="581895" y="1474946"/>
            <a:ext cx="3853544" cy="45088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 smtClean="0"/>
              <a:t>In </a:t>
            </a:r>
            <a:r>
              <a:rPr lang="de-DE" sz="2000" dirty="0" err="1" smtClean="0"/>
              <a:t>Process</a:t>
            </a:r>
            <a:endParaRPr lang="de-DE" sz="2000" dirty="0" smtClean="0"/>
          </a:p>
          <a:p>
            <a:pPr marL="342900" indent="-342900"/>
            <a:r>
              <a:rPr lang="en-US" sz="2000" dirty="0" smtClean="0"/>
              <a:t>Management </a:t>
            </a:r>
            <a:r>
              <a:rPr lang="en-US" sz="2000" dirty="0"/>
              <a:t>concept for CHP and charging </a:t>
            </a:r>
            <a:r>
              <a:rPr lang="en-US" sz="2000" dirty="0" smtClean="0"/>
              <a:t>station</a:t>
            </a:r>
          </a:p>
          <a:p>
            <a:pPr marL="342900" indent="-342900"/>
            <a:r>
              <a:rPr lang="de-DE" sz="2000" dirty="0" smtClean="0"/>
              <a:t>Laboratory </a:t>
            </a:r>
            <a:r>
              <a:rPr lang="de-DE" sz="2000" dirty="0" err="1"/>
              <a:t>setup</a:t>
            </a:r>
            <a:endParaRPr lang="de-DE" sz="2000" dirty="0"/>
          </a:p>
          <a:p>
            <a:pPr marL="342900" indent="-342900"/>
            <a:r>
              <a:rPr lang="de-DE" sz="2000" dirty="0" smtClean="0"/>
              <a:t>Remote </a:t>
            </a:r>
            <a:r>
              <a:rPr lang="de-DE" sz="2000" dirty="0" err="1"/>
              <a:t>control</a:t>
            </a:r>
            <a:r>
              <a:rPr lang="de-DE" sz="2000" dirty="0"/>
              <a:t> </a:t>
            </a:r>
            <a:r>
              <a:rPr lang="de-DE" sz="2000" dirty="0" err="1"/>
              <a:t>over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smtClean="0"/>
              <a:t>Internet</a:t>
            </a:r>
            <a:endParaRPr lang="de-DE" sz="2000" dirty="0"/>
          </a:p>
          <a:p>
            <a:pPr marL="342900" indent="-342900"/>
            <a:endParaRPr lang="en-US" sz="2000" dirty="0" smtClean="0"/>
          </a:p>
          <a:p>
            <a:pPr marL="342900" indent="-342900"/>
            <a:endParaRPr lang="de-DE" sz="2000" dirty="0" smtClean="0"/>
          </a:p>
        </p:txBody>
      </p:sp>
    </p:spTree>
    <p:extLst>
      <p:ext uri="{BB962C8B-B14F-4D97-AF65-F5344CB8AC3E}">
        <p14:creationId xmlns:p14="http://schemas.microsoft.com/office/powerpoint/2010/main" val="102175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7237" y="1043705"/>
            <a:ext cx="7785720" cy="1280026"/>
          </a:xfrm>
        </p:spPr>
        <p:txBody>
          <a:bodyPr/>
          <a:lstStyle/>
          <a:p>
            <a:r>
              <a:rPr lang="en-US" sz="2400" dirty="0"/>
              <a:t>A higher goal is the networking of all </a:t>
            </a:r>
            <a:r>
              <a:rPr lang="en-US" sz="2400" dirty="0" smtClean="0"/>
              <a:t>cyber physical </a:t>
            </a:r>
            <a:r>
              <a:rPr lang="en-US" sz="2400" dirty="0"/>
              <a:t>objects, which allows a </a:t>
            </a:r>
            <a:r>
              <a:rPr lang="en-US" sz="2400" dirty="0" smtClean="0"/>
              <a:t>collective </a:t>
            </a:r>
            <a:r>
              <a:rPr lang="en-US" sz="2400" dirty="0"/>
              <a:t>management.</a:t>
            </a:r>
            <a:endParaRPr lang="de-DE" sz="1600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128773" y="3061569"/>
            <a:ext cx="940526" cy="1845899"/>
            <a:chOff x="4519172" y="4815082"/>
            <a:chExt cx="940526" cy="1845899"/>
          </a:xfrm>
        </p:grpSpPr>
        <p:grpSp>
          <p:nvGrpSpPr>
            <p:cNvPr id="7" name="Gruppieren 6"/>
            <p:cNvGrpSpPr/>
            <p:nvPr/>
          </p:nvGrpSpPr>
          <p:grpSpPr>
            <a:xfrm>
              <a:off x="4519172" y="4815082"/>
              <a:ext cx="940526" cy="1845899"/>
              <a:chOff x="5518217" y="4815082"/>
              <a:chExt cx="940526" cy="1845899"/>
            </a:xfrm>
          </p:grpSpPr>
          <p:sp>
            <p:nvSpPr>
              <p:cNvPr id="8" name="Rechteck 7"/>
              <p:cNvSpPr/>
              <p:nvPr/>
            </p:nvSpPr>
            <p:spPr>
              <a:xfrm rot="5400000">
                <a:off x="5065530" y="5267769"/>
                <a:ext cx="1845899" cy="94052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9" name="Grafik 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2044" y="5807489"/>
                <a:ext cx="561434" cy="706622"/>
              </a:xfrm>
              <a:prstGeom prst="rect">
                <a:avLst/>
              </a:prstGeom>
            </p:spPr>
          </p:pic>
          <p:pic>
            <p:nvPicPr>
              <p:cNvPr id="10" name="Grafik 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82713" y="4927139"/>
                <a:ext cx="828394" cy="482798"/>
              </a:xfrm>
              <a:prstGeom prst="rect">
                <a:avLst/>
              </a:prstGeom>
            </p:spPr>
          </p:pic>
        </p:grpSp>
        <p:cxnSp>
          <p:nvCxnSpPr>
            <p:cNvPr id="5" name="Gerader Verbinder 4"/>
            <p:cNvCxnSpPr/>
            <p:nvPr/>
          </p:nvCxnSpPr>
          <p:spPr>
            <a:xfrm>
              <a:off x="5041410" y="5352340"/>
              <a:ext cx="0" cy="3975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/>
        </p:nvGrpSpPr>
        <p:grpSpPr>
          <a:xfrm>
            <a:off x="6267440" y="3061570"/>
            <a:ext cx="940526" cy="1845899"/>
            <a:chOff x="5875552" y="4815083"/>
            <a:chExt cx="940526" cy="1845899"/>
          </a:xfrm>
        </p:grpSpPr>
        <p:grpSp>
          <p:nvGrpSpPr>
            <p:cNvPr id="12" name="Gruppieren 11"/>
            <p:cNvGrpSpPr/>
            <p:nvPr/>
          </p:nvGrpSpPr>
          <p:grpSpPr>
            <a:xfrm>
              <a:off x="5875552" y="4815083"/>
              <a:ext cx="940526" cy="1845899"/>
              <a:chOff x="3885152" y="4815082"/>
              <a:chExt cx="940526" cy="1845899"/>
            </a:xfrm>
          </p:grpSpPr>
          <p:sp>
            <p:nvSpPr>
              <p:cNvPr id="14" name="Rechteck 13"/>
              <p:cNvSpPr/>
              <p:nvPr/>
            </p:nvSpPr>
            <p:spPr>
              <a:xfrm rot="5400000">
                <a:off x="3432465" y="5267769"/>
                <a:ext cx="1845899" cy="94052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5" name="Grafik 1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6406" y="4896767"/>
                <a:ext cx="828394" cy="482798"/>
              </a:xfrm>
              <a:prstGeom prst="rect">
                <a:avLst/>
              </a:prstGeom>
            </p:spPr>
          </p:pic>
          <p:pic>
            <p:nvPicPr>
              <p:cNvPr id="16" name="Grafik 1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7892" y="5990552"/>
                <a:ext cx="856908" cy="570380"/>
              </a:xfrm>
              <a:prstGeom prst="rect">
                <a:avLst/>
              </a:prstGeom>
            </p:spPr>
          </p:pic>
        </p:grpSp>
        <p:cxnSp>
          <p:nvCxnSpPr>
            <p:cNvPr id="13" name="Gerader Verbinder 12"/>
            <p:cNvCxnSpPr/>
            <p:nvPr/>
          </p:nvCxnSpPr>
          <p:spPr>
            <a:xfrm>
              <a:off x="6366746" y="5309894"/>
              <a:ext cx="0" cy="6109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pieren 16"/>
          <p:cNvGrpSpPr/>
          <p:nvPr/>
        </p:nvGrpSpPr>
        <p:grpSpPr>
          <a:xfrm>
            <a:off x="1528321" y="3061569"/>
            <a:ext cx="3390909" cy="1848897"/>
            <a:chOff x="962267" y="4815082"/>
            <a:chExt cx="3390909" cy="1848897"/>
          </a:xfrm>
        </p:grpSpPr>
        <p:grpSp>
          <p:nvGrpSpPr>
            <p:cNvPr id="18" name="Gruppieren 17"/>
            <p:cNvGrpSpPr/>
            <p:nvPr/>
          </p:nvGrpSpPr>
          <p:grpSpPr>
            <a:xfrm>
              <a:off x="962267" y="4815082"/>
              <a:ext cx="3390909" cy="1848897"/>
              <a:chOff x="962267" y="4815082"/>
              <a:chExt cx="3390909" cy="1848897"/>
            </a:xfrm>
          </p:grpSpPr>
          <p:grpSp>
            <p:nvGrpSpPr>
              <p:cNvPr id="20" name="Gruppieren 19"/>
              <p:cNvGrpSpPr/>
              <p:nvPr/>
            </p:nvGrpSpPr>
            <p:grpSpPr>
              <a:xfrm>
                <a:off x="962267" y="4815082"/>
                <a:ext cx="2193240" cy="1845900"/>
                <a:chOff x="962267" y="4815082"/>
                <a:chExt cx="2193240" cy="1845900"/>
              </a:xfrm>
            </p:grpSpPr>
            <p:grpSp>
              <p:nvGrpSpPr>
                <p:cNvPr id="26" name="Gruppieren 25"/>
                <p:cNvGrpSpPr/>
                <p:nvPr/>
              </p:nvGrpSpPr>
              <p:grpSpPr>
                <a:xfrm>
                  <a:off x="962267" y="4815082"/>
                  <a:ext cx="2193240" cy="1845900"/>
                  <a:chOff x="962267" y="4815082"/>
                  <a:chExt cx="2193240" cy="1845900"/>
                </a:xfrm>
              </p:grpSpPr>
              <p:grpSp>
                <p:nvGrpSpPr>
                  <p:cNvPr id="29" name="Gruppieren 28"/>
                  <p:cNvGrpSpPr/>
                  <p:nvPr/>
                </p:nvGrpSpPr>
                <p:grpSpPr>
                  <a:xfrm>
                    <a:off x="962267" y="4815082"/>
                    <a:ext cx="2193240" cy="1845900"/>
                    <a:chOff x="962267" y="4815082"/>
                    <a:chExt cx="2193240" cy="1845900"/>
                  </a:xfrm>
                </p:grpSpPr>
                <p:grpSp>
                  <p:nvGrpSpPr>
                    <p:cNvPr id="32" name="Gruppieren 31"/>
                    <p:cNvGrpSpPr/>
                    <p:nvPr/>
                  </p:nvGrpSpPr>
                  <p:grpSpPr>
                    <a:xfrm>
                      <a:off x="962267" y="4815082"/>
                      <a:ext cx="940526" cy="1845899"/>
                      <a:chOff x="791151" y="4817687"/>
                      <a:chExt cx="940526" cy="1845899"/>
                    </a:xfrm>
                  </p:grpSpPr>
                  <p:sp>
                    <p:nvSpPr>
                      <p:cNvPr id="36" name="Rechteck 35"/>
                      <p:cNvSpPr/>
                      <p:nvPr/>
                    </p:nvSpPr>
                    <p:spPr>
                      <a:xfrm rot="5400000">
                        <a:off x="338464" y="5270374"/>
                        <a:ext cx="1845899" cy="94052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de-DE"/>
                      </a:p>
                    </p:txBody>
                  </p:sp>
                  <p:pic>
                    <p:nvPicPr>
                      <p:cNvPr id="37" name="Grafik 36"/>
                      <p:cNvPicPr>
                        <a:picLocks noChangeAspect="1"/>
                      </p:cNvPicPr>
                      <p:nvPr/>
                    </p:nvPicPr>
                    <p:blipFill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7217" y="4880102"/>
                        <a:ext cx="828394" cy="48279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8" name="Grafik 37"/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0800000" flipV="1">
                        <a:off x="847215" y="5918722"/>
                        <a:ext cx="828396" cy="667664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33" name="Gruppieren 32"/>
                    <p:cNvGrpSpPr/>
                    <p:nvPr/>
                  </p:nvGrpSpPr>
                  <p:grpSpPr>
                    <a:xfrm>
                      <a:off x="2214981" y="4815083"/>
                      <a:ext cx="940526" cy="1845899"/>
                      <a:chOff x="2293951" y="4815082"/>
                      <a:chExt cx="940526" cy="1845899"/>
                    </a:xfrm>
                  </p:grpSpPr>
                  <p:sp>
                    <p:nvSpPr>
                      <p:cNvPr id="34" name="Rechteck 33"/>
                      <p:cNvSpPr/>
                      <p:nvPr/>
                    </p:nvSpPr>
                    <p:spPr>
                      <a:xfrm rot="5400000">
                        <a:off x="1841264" y="5267769"/>
                        <a:ext cx="1845899" cy="94052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de-DE"/>
                      </a:p>
                    </p:txBody>
                  </p:sp>
                  <p:pic>
                    <p:nvPicPr>
                      <p:cNvPr id="35" name="Grafik 34"/>
                      <p:cNvPicPr>
                        <a:picLocks noChangeAspect="1"/>
                      </p:cNvPicPr>
                      <p:nvPr/>
                    </p:nvPicPr>
                    <p:blipFill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327453" y="4956866"/>
                        <a:ext cx="828394" cy="482798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pic>
                <p:nvPicPr>
                  <p:cNvPr id="30" name="Grafik 29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439066" y="5772079"/>
                    <a:ext cx="409754" cy="811702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27" name="Gerader Verbinder 26"/>
                <p:cNvCxnSpPr>
                  <a:endCxn id="38" idx="0"/>
                </p:cNvCxnSpPr>
                <p:nvPr/>
              </p:nvCxnSpPr>
              <p:spPr>
                <a:xfrm>
                  <a:off x="1432529" y="5360295"/>
                  <a:ext cx="0" cy="55582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Gerader Verbinder 27"/>
                <p:cNvCxnSpPr/>
                <p:nvPr/>
              </p:nvCxnSpPr>
              <p:spPr>
                <a:xfrm>
                  <a:off x="2643943" y="5387411"/>
                  <a:ext cx="0" cy="3324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Gruppieren 20"/>
              <p:cNvGrpSpPr/>
              <p:nvPr/>
            </p:nvGrpSpPr>
            <p:grpSpPr>
              <a:xfrm>
                <a:off x="3412650" y="4818080"/>
                <a:ext cx="940526" cy="1845899"/>
                <a:chOff x="5875552" y="4815083"/>
                <a:chExt cx="940526" cy="1845899"/>
              </a:xfrm>
            </p:grpSpPr>
            <p:grpSp>
              <p:nvGrpSpPr>
                <p:cNvPr id="22" name="Gruppieren 21"/>
                <p:cNvGrpSpPr/>
                <p:nvPr/>
              </p:nvGrpSpPr>
              <p:grpSpPr>
                <a:xfrm>
                  <a:off x="5875552" y="4815083"/>
                  <a:ext cx="940526" cy="1845899"/>
                  <a:chOff x="3885152" y="4815082"/>
                  <a:chExt cx="940526" cy="1845899"/>
                </a:xfrm>
              </p:grpSpPr>
              <p:sp>
                <p:nvSpPr>
                  <p:cNvPr id="24" name="Rechteck 23"/>
                  <p:cNvSpPr/>
                  <p:nvPr/>
                </p:nvSpPr>
                <p:spPr>
                  <a:xfrm rot="5400000">
                    <a:off x="3432465" y="5267769"/>
                    <a:ext cx="1845899" cy="94052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pic>
                <p:nvPicPr>
                  <p:cNvPr id="25" name="Grafik 24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76406" y="4896767"/>
                    <a:ext cx="828394" cy="482798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23" name="Gerader Verbinder 22"/>
                <p:cNvCxnSpPr/>
                <p:nvPr/>
              </p:nvCxnSpPr>
              <p:spPr>
                <a:xfrm>
                  <a:off x="6334888" y="5385240"/>
                  <a:ext cx="0" cy="30657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1993" y="5733708"/>
              <a:ext cx="855484" cy="838106"/>
            </a:xfrm>
            <a:prstGeom prst="rect">
              <a:avLst/>
            </a:prstGeom>
          </p:spPr>
        </p:pic>
      </p:grpSp>
      <p:sp>
        <p:nvSpPr>
          <p:cNvPr id="40" name="Rechteck 39"/>
          <p:cNvSpPr/>
          <p:nvPr/>
        </p:nvSpPr>
        <p:spPr>
          <a:xfrm>
            <a:off x="1297574" y="2870745"/>
            <a:ext cx="6200503" cy="22642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hteck 40"/>
          <p:cNvSpPr/>
          <p:nvPr/>
        </p:nvSpPr>
        <p:spPr>
          <a:xfrm>
            <a:off x="1217608" y="2403307"/>
            <a:ext cx="3275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Scalable</a:t>
            </a:r>
            <a:r>
              <a:rPr lang="de-DE" dirty="0"/>
              <a:t> </a:t>
            </a:r>
            <a:r>
              <a:rPr lang="de-DE" dirty="0" smtClean="0"/>
              <a:t>Higher-Level </a:t>
            </a:r>
            <a:r>
              <a:rPr lang="de-DE" dirty="0"/>
              <a:t>S</a:t>
            </a:r>
            <a:r>
              <a:rPr lang="de-DE" dirty="0" smtClean="0"/>
              <a:t>ystem</a:t>
            </a:r>
            <a:endParaRPr lang="de-DE" dirty="0"/>
          </a:p>
        </p:txBody>
      </p:sp>
      <p:sp>
        <p:nvSpPr>
          <p:cNvPr id="42" name="Rechteck 41"/>
          <p:cNvSpPr/>
          <p:nvPr/>
        </p:nvSpPr>
        <p:spPr>
          <a:xfrm>
            <a:off x="600708" y="5581069"/>
            <a:ext cx="78378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foundations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laid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el-GR" dirty="0" smtClean="0"/>
              <a:t>η</a:t>
            </a:r>
            <a:r>
              <a:rPr lang="de-DE" dirty="0" smtClean="0"/>
              <a:t>Net </a:t>
            </a:r>
            <a:r>
              <a:rPr lang="de-DE" dirty="0" err="1" smtClean="0"/>
              <a:t>project</a:t>
            </a:r>
            <a:r>
              <a:rPr lang="de-DE" dirty="0" smtClean="0"/>
              <a:t>: </a:t>
            </a:r>
            <a:r>
              <a:rPr lang="de-DE" dirty="0"/>
              <a:t>https://github.com/IKKUengine/</a:t>
            </a:r>
            <a:r>
              <a:rPr lang="de-DE" b="1" dirty="0"/>
              <a:t>SimulatedCPSLabVIEWEnergySystem </a:t>
            </a:r>
            <a:r>
              <a:rPr lang="de-DE" dirty="0"/>
              <a:t>(</a:t>
            </a:r>
            <a:r>
              <a:rPr lang="de-DE" dirty="0" smtClean="0"/>
              <a:t>LabVIEW,</a:t>
            </a:r>
            <a:r>
              <a:rPr lang="de-DE" dirty="0"/>
              <a:t> Open Source License MIT)</a:t>
            </a:r>
          </a:p>
        </p:txBody>
      </p:sp>
    </p:spTree>
    <p:extLst>
      <p:ext uri="{BB962C8B-B14F-4D97-AF65-F5344CB8AC3E}">
        <p14:creationId xmlns:p14="http://schemas.microsoft.com/office/powerpoint/2010/main" val="262029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pieren 43"/>
          <p:cNvGrpSpPr/>
          <p:nvPr/>
        </p:nvGrpSpPr>
        <p:grpSpPr>
          <a:xfrm>
            <a:off x="3127117" y="1493779"/>
            <a:ext cx="1487400" cy="1256500"/>
            <a:chOff x="3075605" y="1453816"/>
            <a:chExt cx="1487400" cy="1256500"/>
          </a:xfrm>
        </p:grpSpPr>
        <p:pic>
          <p:nvPicPr>
            <p:cNvPr id="43" name="Grafik 9"/>
            <p:cNvPicPr/>
            <p:nvPr/>
          </p:nvPicPr>
          <p:blipFill>
            <a:blip r:embed="rId3"/>
            <a:stretch/>
          </p:blipFill>
          <p:spPr>
            <a:xfrm>
              <a:off x="3075605" y="1453816"/>
              <a:ext cx="1487400" cy="118945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7384" y="1573284"/>
              <a:ext cx="975360" cy="1137032"/>
            </a:xfrm>
            <a:prstGeom prst="rect">
              <a:avLst/>
            </a:prstGeom>
          </p:spPr>
        </p:pic>
      </p:grpSp>
      <p:grpSp>
        <p:nvGrpSpPr>
          <p:cNvPr id="100" name="Gruppieren 99"/>
          <p:cNvGrpSpPr/>
          <p:nvPr/>
        </p:nvGrpSpPr>
        <p:grpSpPr>
          <a:xfrm>
            <a:off x="991856" y="2537361"/>
            <a:ext cx="4955532" cy="1868627"/>
            <a:chOff x="982760" y="2381214"/>
            <a:chExt cx="4955532" cy="1868627"/>
          </a:xfrm>
        </p:grpSpPr>
        <p:pic>
          <p:nvPicPr>
            <p:cNvPr id="99" name="Grafik 9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40550" y="2800236"/>
              <a:ext cx="1197742" cy="1203806"/>
            </a:xfrm>
            <a:prstGeom prst="rect">
              <a:avLst/>
            </a:prstGeom>
          </p:spPr>
        </p:pic>
        <p:grpSp>
          <p:nvGrpSpPr>
            <p:cNvPr id="72" name="Gruppieren 71"/>
            <p:cNvGrpSpPr/>
            <p:nvPr/>
          </p:nvGrpSpPr>
          <p:grpSpPr>
            <a:xfrm>
              <a:off x="2434085" y="2381214"/>
              <a:ext cx="2875673" cy="1868627"/>
              <a:chOff x="2434085" y="2381214"/>
              <a:chExt cx="2875673" cy="1868627"/>
            </a:xfrm>
          </p:grpSpPr>
          <p:pic>
            <p:nvPicPr>
              <p:cNvPr id="46" name="Grafik 4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4085" y="3209802"/>
                <a:ext cx="887004" cy="887004"/>
              </a:xfrm>
              <a:prstGeom prst="rect">
                <a:avLst/>
              </a:prstGeom>
            </p:spPr>
          </p:pic>
          <p:pic>
            <p:nvPicPr>
              <p:cNvPr id="45" name="Grafik 4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6318" y="3209775"/>
                <a:ext cx="853440" cy="853440"/>
              </a:xfrm>
              <a:prstGeom prst="rect">
                <a:avLst/>
              </a:prstGeom>
            </p:spPr>
          </p:pic>
          <p:grpSp>
            <p:nvGrpSpPr>
              <p:cNvPr id="39" name="Gruppieren 38"/>
              <p:cNvGrpSpPr/>
              <p:nvPr/>
            </p:nvGrpSpPr>
            <p:grpSpPr>
              <a:xfrm>
                <a:off x="3100248" y="2381214"/>
                <a:ext cx="1540783" cy="1868627"/>
                <a:chOff x="3100248" y="2754219"/>
                <a:chExt cx="1540783" cy="1868627"/>
              </a:xfrm>
            </p:grpSpPr>
            <p:pic>
              <p:nvPicPr>
                <p:cNvPr id="6" name="Grafik 4"/>
                <p:cNvPicPr/>
                <p:nvPr/>
              </p:nvPicPr>
              <p:blipFill>
                <a:blip r:embed="rId8"/>
                <a:stretch/>
              </p:blipFill>
              <p:spPr>
                <a:xfrm>
                  <a:off x="3100248" y="3259955"/>
                  <a:ext cx="1540783" cy="1362891"/>
                </a:xfrm>
                <a:prstGeom prst="rect">
                  <a:avLst/>
                </a:prstGeom>
                <a:ln>
                  <a:noFill/>
                </a:ln>
              </p:spPr>
            </p:pic>
            <p:grpSp>
              <p:nvGrpSpPr>
                <p:cNvPr id="33" name="Gruppieren 32"/>
                <p:cNvGrpSpPr/>
                <p:nvPr/>
              </p:nvGrpSpPr>
              <p:grpSpPr>
                <a:xfrm>
                  <a:off x="3662265" y="2754219"/>
                  <a:ext cx="405597" cy="461833"/>
                  <a:chOff x="6524300" y="3414197"/>
                  <a:chExt cx="405597" cy="461833"/>
                </a:xfrm>
              </p:grpSpPr>
              <p:sp>
                <p:nvSpPr>
                  <p:cNvPr id="31" name="Pfeil nach rechts 30"/>
                  <p:cNvSpPr/>
                  <p:nvPr/>
                </p:nvSpPr>
                <p:spPr>
                  <a:xfrm rot="16200000">
                    <a:off x="6374098" y="3564399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2" name="Pfeil nach rechts 31"/>
                  <p:cNvSpPr/>
                  <p:nvPr/>
                </p:nvSpPr>
                <p:spPr>
                  <a:xfrm rot="5400000">
                    <a:off x="6618268" y="3564400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</p:grpSp>
        <p:pic>
          <p:nvPicPr>
            <p:cNvPr id="98" name="Grafik 9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2760" y="2887612"/>
              <a:ext cx="1595092" cy="1177914"/>
            </a:xfrm>
            <a:prstGeom prst="rect">
              <a:avLst/>
            </a:prstGeom>
          </p:spPr>
        </p:pic>
      </p:grpSp>
      <p:grpSp>
        <p:nvGrpSpPr>
          <p:cNvPr id="120" name="Gruppieren 119"/>
          <p:cNvGrpSpPr/>
          <p:nvPr/>
        </p:nvGrpSpPr>
        <p:grpSpPr>
          <a:xfrm>
            <a:off x="1178141" y="4815082"/>
            <a:ext cx="4612483" cy="1845899"/>
            <a:chOff x="847215" y="4815082"/>
            <a:chExt cx="4612483" cy="1845899"/>
          </a:xfrm>
        </p:grpSpPr>
        <p:grpSp>
          <p:nvGrpSpPr>
            <p:cNvPr id="92" name="Gruppieren 91"/>
            <p:cNvGrpSpPr/>
            <p:nvPr/>
          </p:nvGrpSpPr>
          <p:grpSpPr>
            <a:xfrm>
              <a:off x="847215" y="4815082"/>
              <a:ext cx="4612483" cy="1845899"/>
              <a:chOff x="847215" y="4815082"/>
              <a:chExt cx="4612483" cy="1845899"/>
            </a:xfrm>
          </p:grpSpPr>
          <p:sp>
            <p:nvSpPr>
              <p:cNvPr id="74" name="Rechteck 73"/>
              <p:cNvSpPr/>
              <p:nvPr/>
            </p:nvSpPr>
            <p:spPr>
              <a:xfrm>
                <a:off x="847215" y="6303221"/>
                <a:ext cx="3676059" cy="22212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80" name="Gruppieren 79"/>
              <p:cNvGrpSpPr/>
              <p:nvPr/>
            </p:nvGrpSpPr>
            <p:grpSpPr>
              <a:xfrm>
                <a:off x="4519172" y="4815082"/>
                <a:ext cx="940526" cy="1845899"/>
                <a:chOff x="5518217" y="4815082"/>
                <a:chExt cx="940526" cy="1845899"/>
              </a:xfrm>
            </p:grpSpPr>
            <p:sp>
              <p:nvSpPr>
                <p:cNvPr id="25" name="Rechteck 24"/>
                <p:cNvSpPr/>
                <p:nvPr/>
              </p:nvSpPr>
              <p:spPr>
                <a:xfrm rot="5400000">
                  <a:off x="5065530" y="5267769"/>
                  <a:ext cx="1845899" cy="94052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49" name="Grafik 48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2044" y="5807489"/>
                  <a:ext cx="561434" cy="706622"/>
                </a:xfrm>
                <a:prstGeom prst="rect">
                  <a:avLst/>
                </a:prstGeom>
              </p:spPr>
            </p:pic>
            <p:pic>
              <p:nvPicPr>
                <p:cNvPr id="52" name="Grafik 51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82713" y="4927139"/>
                  <a:ext cx="828394" cy="482798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13" name="Gerader Verbinder 112"/>
            <p:cNvCxnSpPr/>
            <p:nvPr/>
          </p:nvCxnSpPr>
          <p:spPr>
            <a:xfrm>
              <a:off x="5041410" y="5352340"/>
              <a:ext cx="0" cy="3975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uppieren 118"/>
          <p:cNvGrpSpPr/>
          <p:nvPr/>
        </p:nvGrpSpPr>
        <p:grpSpPr>
          <a:xfrm>
            <a:off x="6180351" y="4815083"/>
            <a:ext cx="940526" cy="1845899"/>
            <a:chOff x="5875552" y="4815083"/>
            <a:chExt cx="940526" cy="1845899"/>
          </a:xfrm>
        </p:grpSpPr>
        <p:grpSp>
          <p:nvGrpSpPr>
            <p:cNvPr id="79" name="Gruppieren 78"/>
            <p:cNvGrpSpPr/>
            <p:nvPr/>
          </p:nvGrpSpPr>
          <p:grpSpPr>
            <a:xfrm>
              <a:off x="5875552" y="4815083"/>
              <a:ext cx="940526" cy="1845899"/>
              <a:chOff x="3885152" y="4815082"/>
              <a:chExt cx="940526" cy="1845899"/>
            </a:xfrm>
          </p:grpSpPr>
          <p:sp>
            <p:nvSpPr>
              <p:cNvPr id="24" name="Rechteck 23"/>
              <p:cNvSpPr/>
              <p:nvPr/>
            </p:nvSpPr>
            <p:spPr>
              <a:xfrm rot="5400000">
                <a:off x="3432465" y="5267769"/>
                <a:ext cx="1845899" cy="94052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51" name="Grafik 50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6406" y="4896767"/>
                <a:ext cx="828394" cy="482798"/>
              </a:xfrm>
              <a:prstGeom prst="rect">
                <a:avLst/>
              </a:prstGeom>
            </p:spPr>
          </p:pic>
          <p:pic>
            <p:nvPicPr>
              <p:cNvPr id="73" name="Grafik 72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7892" y="5990552"/>
                <a:ext cx="856908" cy="570380"/>
              </a:xfrm>
              <a:prstGeom prst="rect">
                <a:avLst/>
              </a:prstGeom>
            </p:spPr>
          </p:pic>
        </p:grpSp>
        <p:cxnSp>
          <p:nvCxnSpPr>
            <p:cNvPr id="116" name="Gerader Verbinder 115"/>
            <p:cNvCxnSpPr/>
            <p:nvPr/>
          </p:nvCxnSpPr>
          <p:spPr>
            <a:xfrm>
              <a:off x="6366746" y="5309894"/>
              <a:ext cx="0" cy="6109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uppieren 156"/>
          <p:cNvGrpSpPr/>
          <p:nvPr/>
        </p:nvGrpSpPr>
        <p:grpSpPr>
          <a:xfrm>
            <a:off x="688654" y="1204503"/>
            <a:ext cx="2267324" cy="1254268"/>
            <a:chOff x="688654" y="1204503"/>
            <a:chExt cx="2267324" cy="1254268"/>
          </a:xfrm>
        </p:grpSpPr>
        <p:pic>
          <p:nvPicPr>
            <p:cNvPr id="152" name="Grafik 15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8654" y="1204503"/>
              <a:ext cx="1927938" cy="1254268"/>
            </a:xfrm>
            <a:prstGeom prst="rect">
              <a:avLst/>
            </a:prstGeom>
          </p:spPr>
        </p:pic>
        <p:sp>
          <p:nvSpPr>
            <p:cNvPr id="125" name="Pfeil nach rechts 124"/>
            <p:cNvSpPr/>
            <p:nvPr/>
          </p:nvSpPr>
          <p:spPr>
            <a:xfrm rot="10800000">
              <a:off x="2494146" y="1630958"/>
              <a:ext cx="461832" cy="161427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3" name="Gruppieren 132"/>
          <p:cNvGrpSpPr/>
          <p:nvPr/>
        </p:nvGrpSpPr>
        <p:grpSpPr>
          <a:xfrm>
            <a:off x="962267" y="4171377"/>
            <a:ext cx="6158610" cy="620190"/>
            <a:chOff x="962267" y="4153959"/>
            <a:chExt cx="5832934" cy="620190"/>
          </a:xfrm>
        </p:grpSpPr>
        <p:grpSp>
          <p:nvGrpSpPr>
            <p:cNvPr id="132" name="Gruppieren 131"/>
            <p:cNvGrpSpPr/>
            <p:nvPr/>
          </p:nvGrpSpPr>
          <p:grpSpPr>
            <a:xfrm>
              <a:off x="962267" y="4168497"/>
              <a:ext cx="5832934" cy="461889"/>
              <a:chOff x="962267" y="4168497"/>
              <a:chExt cx="5832934" cy="461889"/>
            </a:xfrm>
          </p:grpSpPr>
          <p:sp>
            <p:nvSpPr>
              <p:cNvPr id="128" name="Rechteck 127"/>
              <p:cNvSpPr/>
              <p:nvPr/>
            </p:nvSpPr>
            <p:spPr>
              <a:xfrm>
                <a:off x="962267" y="4518284"/>
                <a:ext cx="5832934" cy="112102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9" name="Pfeil nach rechts 128"/>
              <p:cNvSpPr/>
              <p:nvPr/>
            </p:nvSpPr>
            <p:spPr>
              <a:xfrm rot="16200000">
                <a:off x="3980375" y="4318699"/>
                <a:ext cx="461832" cy="161427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1" name="Gruppieren 130"/>
            <p:cNvGrpSpPr/>
            <p:nvPr/>
          </p:nvGrpSpPr>
          <p:grpSpPr>
            <a:xfrm>
              <a:off x="962267" y="4153959"/>
              <a:ext cx="5832934" cy="620190"/>
              <a:chOff x="962267" y="4153959"/>
              <a:chExt cx="5832934" cy="620190"/>
            </a:xfrm>
          </p:grpSpPr>
          <p:sp>
            <p:nvSpPr>
              <p:cNvPr id="127" name="Rechteck 126"/>
              <p:cNvSpPr/>
              <p:nvPr/>
            </p:nvSpPr>
            <p:spPr>
              <a:xfrm>
                <a:off x="962267" y="4662047"/>
                <a:ext cx="5832934" cy="11210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0" name="Pfeil nach rechts 129"/>
              <p:cNvSpPr/>
              <p:nvPr/>
            </p:nvSpPr>
            <p:spPr>
              <a:xfrm rot="5400000">
                <a:off x="2962335" y="4380248"/>
                <a:ext cx="615288" cy="162709"/>
              </a:xfrm>
              <a:prstGeom prst="right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145" name="Gruppieren 144"/>
          <p:cNvGrpSpPr/>
          <p:nvPr/>
        </p:nvGrpSpPr>
        <p:grpSpPr>
          <a:xfrm>
            <a:off x="847215" y="4815082"/>
            <a:ext cx="3613155" cy="1848897"/>
            <a:chOff x="847215" y="4815082"/>
            <a:chExt cx="3613155" cy="1848897"/>
          </a:xfrm>
        </p:grpSpPr>
        <p:grpSp>
          <p:nvGrpSpPr>
            <p:cNvPr id="140" name="Gruppieren 139"/>
            <p:cNvGrpSpPr/>
            <p:nvPr/>
          </p:nvGrpSpPr>
          <p:grpSpPr>
            <a:xfrm>
              <a:off x="847215" y="4815082"/>
              <a:ext cx="3613155" cy="1848897"/>
              <a:chOff x="847215" y="4815082"/>
              <a:chExt cx="3613155" cy="1848897"/>
            </a:xfrm>
          </p:grpSpPr>
          <p:grpSp>
            <p:nvGrpSpPr>
              <p:cNvPr id="121" name="Gruppieren 120"/>
              <p:cNvGrpSpPr/>
              <p:nvPr/>
            </p:nvGrpSpPr>
            <p:grpSpPr>
              <a:xfrm>
                <a:off x="847215" y="4815082"/>
                <a:ext cx="3613155" cy="1845900"/>
                <a:chOff x="847215" y="4815082"/>
                <a:chExt cx="3613155" cy="1845900"/>
              </a:xfrm>
            </p:grpSpPr>
            <p:grpSp>
              <p:nvGrpSpPr>
                <p:cNvPr id="102" name="Gruppieren 101"/>
                <p:cNvGrpSpPr/>
                <p:nvPr/>
              </p:nvGrpSpPr>
              <p:grpSpPr>
                <a:xfrm>
                  <a:off x="847215" y="4815082"/>
                  <a:ext cx="3613155" cy="1845900"/>
                  <a:chOff x="847215" y="4815082"/>
                  <a:chExt cx="3613155" cy="1845900"/>
                </a:xfrm>
              </p:grpSpPr>
              <p:grpSp>
                <p:nvGrpSpPr>
                  <p:cNvPr id="95" name="Gruppieren 94"/>
                  <p:cNvGrpSpPr/>
                  <p:nvPr/>
                </p:nvGrpSpPr>
                <p:grpSpPr>
                  <a:xfrm>
                    <a:off x="847215" y="4815082"/>
                    <a:ext cx="3613155" cy="1845900"/>
                    <a:chOff x="847215" y="4815082"/>
                    <a:chExt cx="3613155" cy="1845900"/>
                  </a:xfrm>
                </p:grpSpPr>
                <p:sp>
                  <p:nvSpPr>
                    <p:cNvPr id="93" name="Rechteck 92"/>
                    <p:cNvSpPr/>
                    <p:nvPr/>
                  </p:nvSpPr>
                  <p:spPr>
                    <a:xfrm>
                      <a:off x="847215" y="6303221"/>
                      <a:ext cx="3613155" cy="222127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  <p:grpSp>
                  <p:nvGrpSpPr>
                    <p:cNvPr id="81" name="Gruppieren 80"/>
                    <p:cNvGrpSpPr/>
                    <p:nvPr/>
                  </p:nvGrpSpPr>
                  <p:grpSpPr>
                    <a:xfrm>
                      <a:off x="962267" y="4815082"/>
                      <a:ext cx="940526" cy="1845899"/>
                      <a:chOff x="791151" y="4817687"/>
                      <a:chExt cx="940526" cy="1845899"/>
                    </a:xfrm>
                  </p:grpSpPr>
                  <p:sp>
                    <p:nvSpPr>
                      <p:cNvPr id="22" name="Rechteck 21"/>
                      <p:cNvSpPr/>
                      <p:nvPr/>
                    </p:nvSpPr>
                    <p:spPr>
                      <a:xfrm rot="5400000">
                        <a:off x="338464" y="5270374"/>
                        <a:ext cx="1845899" cy="94052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de-DE"/>
                      </a:p>
                    </p:txBody>
                  </p:sp>
                  <p:pic>
                    <p:nvPicPr>
                      <p:cNvPr id="47" name="Grafik 46"/>
                      <p:cNvPicPr>
                        <a:picLocks noChangeAspect="1"/>
                      </p:cNvPicPr>
                      <p:nvPr/>
                    </p:nvPicPr>
                    <p:blipFill>
                      <a:blip r:embed="rId11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7217" y="4880102"/>
                        <a:ext cx="828394" cy="48279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48" name="Grafik 47"/>
                      <p:cNvPicPr>
                        <a:picLocks noChangeAspect="1"/>
                      </p:cNvPicPr>
                      <p:nvPr/>
                    </p:nvPicPr>
                    <p:blipFill>
                      <a:blip r:embed="rId14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0800000" flipV="1">
                        <a:off x="847215" y="5918722"/>
                        <a:ext cx="828396" cy="667664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82" name="Gruppieren 81"/>
                    <p:cNvGrpSpPr/>
                    <p:nvPr/>
                  </p:nvGrpSpPr>
                  <p:grpSpPr>
                    <a:xfrm>
                      <a:off x="2214981" y="4815083"/>
                      <a:ext cx="940526" cy="1845899"/>
                      <a:chOff x="2293951" y="4815082"/>
                      <a:chExt cx="940526" cy="1845899"/>
                    </a:xfrm>
                  </p:grpSpPr>
                  <p:sp>
                    <p:nvSpPr>
                      <p:cNvPr id="23" name="Rechteck 22"/>
                      <p:cNvSpPr/>
                      <p:nvPr/>
                    </p:nvSpPr>
                    <p:spPr>
                      <a:xfrm rot="5400000">
                        <a:off x="1841264" y="5267769"/>
                        <a:ext cx="1845899" cy="94052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de-DE"/>
                      </a:p>
                    </p:txBody>
                  </p:sp>
                  <p:pic>
                    <p:nvPicPr>
                      <p:cNvPr id="50" name="Grafik 49"/>
                      <p:cNvPicPr>
                        <a:picLocks noChangeAspect="1"/>
                      </p:cNvPicPr>
                      <p:nvPr/>
                    </p:nvPicPr>
                    <p:blipFill>
                      <a:blip r:embed="rId11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327453" y="4956866"/>
                        <a:ext cx="828394" cy="482798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pic>
                <p:nvPicPr>
                  <p:cNvPr id="101" name="Grafik 100"/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439066" y="5772079"/>
                    <a:ext cx="409754" cy="811702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04" name="Gerader Verbinder 103"/>
                <p:cNvCxnSpPr>
                  <a:endCxn id="48" idx="0"/>
                </p:cNvCxnSpPr>
                <p:nvPr/>
              </p:nvCxnSpPr>
              <p:spPr>
                <a:xfrm>
                  <a:off x="1432529" y="5360295"/>
                  <a:ext cx="0" cy="55582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Gerader Verbinder 105"/>
                <p:cNvCxnSpPr/>
                <p:nvPr/>
              </p:nvCxnSpPr>
              <p:spPr>
                <a:xfrm>
                  <a:off x="2643943" y="5387411"/>
                  <a:ext cx="0" cy="3324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Gruppieren 133"/>
              <p:cNvGrpSpPr/>
              <p:nvPr/>
            </p:nvGrpSpPr>
            <p:grpSpPr>
              <a:xfrm>
                <a:off x="3412650" y="4818080"/>
                <a:ext cx="940526" cy="1845899"/>
                <a:chOff x="5875552" y="4815083"/>
                <a:chExt cx="940526" cy="1845899"/>
              </a:xfrm>
            </p:grpSpPr>
            <p:grpSp>
              <p:nvGrpSpPr>
                <p:cNvPr id="135" name="Gruppieren 134"/>
                <p:cNvGrpSpPr/>
                <p:nvPr/>
              </p:nvGrpSpPr>
              <p:grpSpPr>
                <a:xfrm>
                  <a:off x="5875552" y="4815083"/>
                  <a:ext cx="940526" cy="1845899"/>
                  <a:chOff x="3885152" y="4815082"/>
                  <a:chExt cx="940526" cy="1845899"/>
                </a:xfrm>
              </p:grpSpPr>
              <p:sp>
                <p:nvSpPr>
                  <p:cNvPr id="137" name="Rechteck 136"/>
                  <p:cNvSpPr/>
                  <p:nvPr/>
                </p:nvSpPr>
                <p:spPr>
                  <a:xfrm rot="5400000">
                    <a:off x="3432465" y="5267769"/>
                    <a:ext cx="1845899" cy="94052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pic>
                <p:nvPicPr>
                  <p:cNvPr id="138" name="Grafik 137"/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76406" y="4896767"/>
                    <a:ext cx="828394" cy="482798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36" name="Gerader Verbinder 135"/>
                <p:cNvCxnSpPr/>
                <p:nvPr/>
              </p:nvCxnSpPr>
              <p:spPr>
                <a:xfrm>
                  <a:off x="6334888" y="5385240"/>
                  <a:ext cx="0" cy="30657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41" name="Grafik 140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1993" y="5733708"/>
              <a:ext cx="855484" cy="838106"/>
            </a:xfrm>
            <a:prstGeom prst="rect">
              <a:avLst/>
            </a:prstGeom>
          </p:spPr>
        </p:pic>
      </p:grpSp>
      <p:grpSp>
        <p:nvGrpSpPr>
          <p:cNvPr id="151" name="Gruppieren 150"/>
          <p:cNvGrpSpPr/>
          <p:nvPr/>
        </p:nvGrpSpPr>
        <p:grpSpPr>
          <a:xfrm>
            <a:off x="3503904" y="168826"/>
            <a:ext cx="4742089" cy="1272992"/>
            <a:chOff x="3503904" y="168826"/>
            <a:chExt cx="4742089" cy="1272992"/>
          </a:xfrm>
        </p:grpSpPr>
        <p:pic>
          <p:nvPicPr>
            <p:cNvPr id="150" name="Grafik 149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503904" y="168826"/>
              <a:ext cx="1469215" cy="1167719"/>
            </a:xfrm>
            <a:prstGeom prst="rect">
              <a:avLst/>
            </a:prstGeom>
          </p:spPr>
        </p:pic>
        <p:grpSp>
          <p:nvGrpSpPr>
            <p:cNvPr id="78" name="Gruppieren 77"/>
            <p:cNvGrpSpPr/>
            <p:nvPr/>
          </p:nvGrpSpPr>
          <p:grpSpPr>
            <a:xfrm>
              <a:off x="3694852" y="196984"/>
              <a:ext cx="4551141" cy="1244834"/>
              <a:chOff x="3694852" y="196984"/>
              <a:chExt cx="4551141" cy="1244834"/>
            </a:xfrm>
          </p:grpSpPr>
          <p:grpSp>
            <p:nvGrpSpPr>
              <p:cNvPr id="59" name="Gruppieren 58"/>
              <p:cNvGrpSpPr/>
              <p:nvPr/>
            </p:nvGrpSpPr>
            <p:grpSpPr>
              <a:xfrm>
                <a:off x="5806368" y="196984"/>
                <a:ext cx="2439625" cy="1118506"/>
                <a:chOff x="5806368" y="196984"/>
                <a:chExt cx="2439625" cy="1118506"/>
              </a:xfrm>
            </p:grpSpPr>
            <p:grpSp>
              <p:nvGrpSpPr>
                <p:cNvPr id="54" name="Gruppieren 53"/>
                <p:cNvGrpSpPr/>
                <p:nvPr/>
              </p:nvGrpSpPr>
              <p:grpSpPr>
                <a:xfrm rot="5400000">
                  <a:off x="5834486" y="518478"/>
                  <a:ext cx="405597" cy="461833"/>
                  <a:chOff x="6521880" y="2861540"/>
                  <a:chExt cx="405597" cy="461833"/>
                </a:xfrm>
              </p:grpSpPr>
              <p:sp>
                <p:nvSpPr>
                  <p:cNvPr id="55" name="Pfeil nach rechts 54"/>
                  <p:cNvSpPr/>
                  <p:nvPr/>
                </p:nvSpPr>
                <p:spPr>
                  <a:xfrm rot="16200000">
                    <a:off x="6371678" y="3011742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56" name="Pfeil nach rechts 55"/>
                  <p:cNvSpPr/>
                  <p:nvPr/>
                </p:nvSpPr>
                <p:spPr>
                  <a:xfrm rot="5400000">
                    <a:off x="6615848" y="3011743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pic>
              <p:nvPicPr>
                <p:cNvPr id="58" name="Grafik 57"/>
                <p:cNvPicPr>
                  <a:picLocks noChangeAspect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33733" y="196984"/>
                  <a:ext cx="1612260" cy="1118506"/>
                </a:xfrm>
                <a:prstGeom prst="rect">
                  <a:avLst/>
                </a:prstGeom>
              </p:spPr>
            </p:pic>
          </p:grpSp>
          <p:grpSp>
            <p:nvGrpSpPr>
              <p:cNvPr id="75" name="Gruppieren 74"/>
              <p:cNvGrpSpPr/>
              <p:nvPr/>
            </p:nvGrpSpPr>
            <p:grpSpPr>
              <a:xfrm>
                <a:off x="3694852" y="979985"/>
                <a:ext cx="405597" cy="461833"/>
                <a:chOff x="6524300" y="3414197"/>
                <a:chExt cx="405597" cy="461833"/>
              </a:xfrm>
            </p:grpSpPr>
            <p:sp>
              <p:nvSpPr>
                <p:cNvPr id="76" name="Pfeil nach rechts 75"/>
                <p:cNvSpPr/>
                <p:nvPr/>
              </p:nvSpPr>
              <p:spPr>
                <a:xfrm rot="16200000">
                  <a:off x="6374098" y="3564399"/>
                  <a:ext cx="461832" cy="161427"/>
                </a:xfrm>
                <a:prstGeom prst="rightArrow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7" name="Pfeil nach rechts 76"/>
                <p:cNvSpPr/>
                <p:nvPr/>
              </p:nvSpPr>
              <p:spPr>
                <a:xfrm rot="5400000">
                  <a:off x="6618268" y="3564400"/>
                  <a:ext cx="461832" cy="161427"/>
                </a:xfrm>
                <a:prstGeom prst="rightArrow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</p:grpSp>
      <p:grpSp>
        <p:nvGrpSpPr>
          <p:cNvPr id="149" name="Gruppieren 148"/>
          <p:cNvGrpSpPr/>
          <p:nvPr/>
        </p:nvGrpSpPr>
        <p:grpSpPr>
          <a:xfrm>
            <a:off x="4531204" y="1262862"/>
            <a:ext cx="3714789" cy="1464005"/>
            <a:chOff x="4531204" y="1262862"/>
            <a:chExt cx="3714789" cy="1464005"/>
          </a:xfrm>
        </p:grpSpPr>
        <p:grpSp>
          <p:nvGrpSpPr>
            <p:cNvPr id="124" name="Gruppieren 123"/>
            <p:cNvGrpSpPr/>
            <p:nvPr/>
          </p:nvGrpSpPr>
          <p:grpSpPr>
            <a:xfrm>
              <a:off x="4531204" y="1619187"/>
              <a:ext cx="3714789" cy="1107680"/>
              <a:chOff x="4516928" y="1619187"/>
              <a:chExt cx="3714789" cy="1107680"/>
            </a:xfrm>
          </p:grpSpPr>
          <p:grpSp>
            <p:nvGrpSpPr>
              <p:cNvPr id="71" name="Gruppieren 70"/>
              <p:cNvGrpSpPr/>
              <p:nvPr/>
            </p:nvGrpSpPr>
            <p:grpSpPr>
              <a:xfrm>
                <a:off x="5020438" y="1619187"/>
                <a:ext cx="3211279" cy="1107680"/>
                <a:chOff x="4754094" y="1619629"/>
                <a:chExt cx="3211279" cy="1107680"/>
              </a:xfrm>
            </p:grpSpPr>
            <p:grpSp>
              <p:nvGrpSpPr>
                <p:cNvPr id="37" name="Gruppieren 36"/>
                <p:cNvGrpSpPr/>
                <p:nvPr/>
              </p:nvGrpSpPr>
              <p:grpSpPr>
                <a:xfrm>
                  <a:off x="5253711" y="1619629"/>
                  <a:ext cx="2711662" cy="1107680"/>
                  <a:chOff x="5593623" y="1833551"/>
                  <a:chExt cx="2711662" cy="1107680"/>
                </a:xfrm>
              </p:grpSpPr>
              <p:pic>
                <p:nvPicPr>
                  <p:cNvPr id="27" name="Grafik 26"/>
                  <p:cNvPicPr>
                    <a:picLocks noChangeAspect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93623" y="1833551"/>
                    <a:ext cx="1092104" cy="1107680"/>
                  </a:xfrm>
                  <a:prstGeom prst="rect">
                    <a:avLst/>
                  </a:prstGeom>
                </p:spPr>
              </p:pic>
              <p:pic>
                <p:nvPicPr>
                  <p:cNvPr id="29" name="Grafik 28"/>
                  <p:cNvPicPr>
                    <a:picLocks noChangeAspect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82327" y="1988431"/>
                    <a:ext cx="1122958" cy="793090"/>
                  </a:xfrm>
                  <a:prstGeom prst="rect">
                    <a:avLst/>
                  </a:prstGeom>
                </p:spPr>
              </p:pic>
              <p:grpSp>
                <p:nvGrpSpPr>
                  <p:cNvPr id="34" name="Gruppieren 33"/>
                  <p:cNvGrpSpPr/>
                  <p:nvPr/>
                </p:nvGrpSpPr>
                <p:grpSpPr>
                  <a:xfrm rot="5400000">
                    <a:off x="6713845" y="2154059"/>
                    <a:ext cx="405597" cy="461833"/>
                    <a:chOff x="6524300" y="3414197"/>
                    <a:chExt cx="405597" cy="461833"/>
                  </a:xfrm>
                </p:grpSpPr>
                <p:sp>
                  <p:nvSpPr>
                    <p:cNvPr id="35" name="Pfeil nach rechts 34"/>
                    <p:cNvSpPr/>
                    <p:nvPr/>
                  </p:nvSpPr>
                  <p:spPr>
                    <a:xfrm rot="16200000">
                      <a:off x="6374098" y="3564399"/>
                      <a:ext cx="461832" cy="161427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  <p:sp>
                  <p:nvSpPr>
                    <p:cNvPr id="36" name="Pfeil nach rechts 35"/>
                    <p:cNvSpPr/>
                    <p:nvPr/>
                  </p:nvSpPr>
                  <p:spPr>
                    <a:xfrm rot="5400000">
                      <a:off x="6618268" y="3564400"/>
                      <a:ext cx="461832" cy="161427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</p:grpSp>
            </p:grpSp>
            <p:grpSp>
              <p:nvGrpSpPr>
                <p:cNvPr id="60" name="Gruppieren 59"/>
                <p:cNvGrpSpPr/>
                <p:nvPr/>
              </p:nvGrpSpPr>
              <p:grpSpPr>
                <a:xfrm rot="5400000">
                  <a:off x="4782212" y="1935299"/>
                  <a:ext cx="405597" cy="461833"/>
                  <a:chOff x="6524300" y="3414197"/>
                  <a:chExt cx="405597" cy="461833"/>
                </a:xfrm>
              </p:grpSpPr>
              <p:sp>
                <p:nvSpPr>
                  <p:cNvPr id="61" name="Pfeil nach rechts 60"/>
                  <p:cNvSpPr/>
                  <p:nvPr/>
                </p:nvSpPr>
                <p:spPr>
                  <a:xfrm rot="16200000">
                    <a:off x="6374098" y="3564399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2" name="Pfeil nach rechts 61"/>
                  <p:cNvSpPr/>
                  <p:nvPr/>
                </p:nvSpPr>
                <p:spPr>
                  <a:xfrm rot="5400000">
                    <a:off x="6618268" y="3564400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pic>
            <p:nvPicPr>
              <p:cNvPr id="122" name="Grafik 121"/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16928" y="1916059"/>
                <a:ext cx="497888" cy="497888"/>
              </a:xfrm>
              <a:prstGeom prst="rect">
                <a:avLst/>
              </a:prstGeom>
            </p:spPr>
          </p:pic>
        </p:grpSp>
        <p:grpSp>
          <p:nvGrpSpPr>
            <p:cNvPr id="148" name="Gruppieren 147"/>
            <p:cNvGrpSpPr/>
            <p:nvPr/>
          </p:nvGrpSpPr>
          <p:grpSpPr>
            <a:xfrm rot="16200000">
              <a:off x="7678762" y="1290980"/>
              <a:ext cx="461833" cy="405597"/>
              <a:chOff x="7855104" y="3458341"/>
              <a:chExt cx="461833" cy="405597"/>
            </a:xfrm>
          </p:grpSpPr>
          <p:sp>
            <p:nvSpPr>
              <p:cNvPr id="146" name="Pfeil nach rechts 145"/>
              <p:cNvSpPr/>
              <p:nvPr/>
            </p:nvSpPr>
            <p:spPr>
              <a:xfrm>
                <a:off x="7855105" y="3458341"/>
                <a:ext cx="461832" cy="161427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7" name="Pfeil nach rechts 146"/>
              <p:cNvSpPr/>
              <p:nvPr/>
            </p:nvSpPr>
            <p:spPr>
              <a:xfrm rot="10800000">
                <a:off x="7855104" y="3702511"/>
                <a:ext cx="461832" cy="161427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160" name="Textfeld 159"/>
          <p:cNvSpPr txBox="1"/>
          <p:nvPr/>
        </p:nvSpPr>
        <p:spPr>
          <a:xfrm>
            <a:off x="7300480" y="5010234"/>
            <a:ext cx="1445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Producer</a:t>
            </a:r>
          </a:p>
        </p:txBody>
      </p:sp>
      <p:sp>
        <p:nvSpPr>
          <p:cNvPr id="161" name="Textfeld 160"/>
          <p:cNvSpPr txBox="1"/>
          <p:nvPr/>
        </p:nvSpPr>
        <p:spPr>
          <a:xfrm>
            <a:off x="7307254" y="5441463"/>
            <a:ext cx="153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Consumer</a:t>
            </a:r>
          </a:p>
        </p:txBody>
      </p:sp>
      <p:sp>
        <p:nvSpPr>
          <p:cNvPr id="162" name="Textfeld 161"/>
          <p:cNvSpPr txBox="1"/>
          <p:nvPr/>
        </p:nvSpPr>
        <p:spPr>
          <a:xfrm>
            <a:off x="7307582" y="5863866"/>
            <a:ext cx="153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Storage</a:t>
            </a:r>
          </a:p>
        </p:txBody>
      </p:sp>
      <p:sp>
        <p:nvSpPr>
          <p:cNvPr id="163" name="Textfeld 162"/>
          <p:cNvSpPr txBox="1"/>
          <p:nvPr/>
        </p:nvSpPr>
        <p:spPr>
          <a:xfrm>
            <a:off x="4637568" y="2654630"/>
            <a:ext cx="1538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Data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 smtClean="0"/>
              <a:t>Collector</a:t>
            </a:r>
            <a:endParaRPr lang="de-DE" dirty="0" smtClean="0"/>
          </a:p>
        </p:txBody>
      </p:sp>
      <p:sp>
        <p:nvSpPr>
          <p:cNvPr id="164" name="Textfeld 163"/>
          <p:cNvSpPr txBox="1"/>
          <p:nvPr/>
        </p:nvSpPr>
        <p:spPr>
          <a:xfrm>
            <a:off x="1340207" y="2704939"/>
            <a:ext cx="153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Handler</a:t>
            </a:r>
          </a:p>
        </p:txBody>
      </p:sp>
      <p:sp>
        <p:nvSpPr>
          <p:cNvPr id="169" name="Textfeld 168"/>
          <p:cNvSpPr txBox="1"/>
          <p:nvPr/>
        </p:nvSpPr>
        <p:spPr>
          <a:xfrm>
            <a:off x="900276" y="867988"/>
            <a:ext cx="153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Monitoring</a:t>
            </a:r>
          </a:p>
        </p:txBody>
      </p:sp>
      <p:sp>
        <p:nvSpPr>
          <p:cNvPr id="170" name="Textfeld 169"/>
          <p:cNvSpPr txBox="1"/>
          <p:nvPr/>
        </p:nvSpPr>
        <p:spPr>
          <a:xfrm>
            <a:off x="2901966" y="398070"/>
            <a:ext cx="2007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/>
              <a:t>Management Interface</a:t>
            </a:r>
            <a:endParaRPr lang="de-DE" dirty="0" smtClean="0"/>
          </a:p>
        </p:txBody>
      </p:sp>
      <p:sp>
        <p:nvSpPr>
          <p:cNvPr id="171" name="Textfeld 170"/>
          <p:cNvSpPr txBox="1"/>
          <p:nvPr/>
        </p:nvSpPr>
        <p:spPr>
          <a:xfrm>
            <a:off x="6227682" y="225150"/>
            <a:ext cx="289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/>
              <a:t>OOP-</a:t>
            </a:r>
            <a:r>
              <a:rPr lang="de-DE" dirty="0" err="1"/>
              <a:t>oriented</a:t>
            </a:r>
            <a:r>
              <a:rPr lang="de-DE" dirty="0"/>
              <a:t> </a:t>
            </a:r>
            <a:r>
              <a:rPr lang="de-DE" dirty="0" err="1" smtClean="0"/>
              <a:t>Programming</a:t>
            </a:r>
            <a:r>
              <a:rPr lang="de-DE" dirty="0" smtClean="0"/>
              <a:t> </a:t>
            </a:r>
            <a:r>
              <a:rPr lang="de-DE" dirty="0" err="1" smtClean="0"/>
              <a:t>Paradigm</a:t>
            </a:r>
            <a:endParaRPr lang="de-DE" dirty="0"/>
          </a:p>
        </p:txBody>
      </p:sp>
      <p:sp>
        <p:nvSpPr>
          <p:cNvPr id="172" name="Textfeld 171"/>
          <p:cNvSpPr txBox="1"/>
          <p:nvPr/>
        </p:nvSpPr>
        <p:spPr>
          <a:xfrm>
            <a:off x="5947388" y="4131155"/>
            <a:ext cx="302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Cyber-</a:t>
            </a:r>
            <a:r>
              <a:rPr lang="de-DE" dirty="0" err="1" smtClean="0"/>
              <a:t>Physical</a:t>
            </a:r>
            <a:r>
              <a:rPr lang="de-DE" dirty="0" smtClean="0"/>
              <a:t> Objects</a:t>
            </a:r>
          </a:p>
        </p:txBody>
      </p:sp>
    </p:spTree>
    <p:extLst>
      <p:ext uri="{BB962C8B-B14F-4D97-AF65-F5344CB8AC3E}">
        <p14:creationId xmlns:p14="http://schemas.microsoft.com/office/powerpoint/2010/main" val="347785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964114"/>
          </a:xfrm>
        </p:spPr>
        <p:txBody>
          <a:bodyPr/>
          <a:lstStyle/>
          <a:p>
            <a:r>
              <a:rPr lang="de-DE" sz="2800" dirty="0"/>
              <a:t>Guidelines </a:t>
            </a:r>
            <a:r>
              <a:rPr lang="de-DE" sz="2800" dirty="0" err="1" smtClean="0"/>
              <a:t>for</a:t>
            </a:r>
            <a:r>
              <a:rPr lang="de-DE" sz="2800" dirty="0" smtClean="0"/>
              <a:t> „CPS-</a:t>
            </a:r>
            <a:r>
              <a:rPr lang="de-DE" sz="2800" dirty="0" err="1" smtClean="0"/>
              <a:t>Energy</a:t>
            </a:r>
            <a:r>
              <a:rPr lang="de-DE" sz="2800" dirty="0" smtClean="0"/>
              <a:t> System“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99640" y="1793966"/>
            <a:ext cx="7284721" cy="4508897"/>
          </a:xfrm>
        </p:spPr>
        <p:txBody>
          <a:bodyPr/>
          <a:lstStyle/>
          <a:p>
            <a:pPr marL="0" indent="0">
              <a:buNone/>
            </a:pPr>
            <a:r>
              <a:rPr lang="de-DE" sz="2000" dirty="0" err="1" smtClean="0"/>
              <a:t>Ready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Standardization of communication and control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Interface for a management </a:t>
            </a:r>
            <a:r>
              <a:rPr lang="en-US" sz="2000" dirty="0" smtClean="0"/>
              <a:t>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Interface for </a:t>
            </a:r>
            <a:r>
              <a:rPr lang="en-US" sz="2000" dirty="0" smtClean="0"/>
              <a:t>a data monitoring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Object-oriented observation and programming / </a:t>
            </a:r>
            <a:r>
              <a:rPr lang="en-US" sz="2000" dirty="0" smtClean="0"/>
              <a:t>parameterization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Data </a:t>
            </a:r>
            <a:r>
              <a:rPr lang="de-DE" sz="2000" dirty="0" err="1"/>
              <a:t>backup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SQLite</a:t>
            </a:r>
            <a:r>
              <a:rPr lang="de-DE" sz="2000" dirty="0"/>
              <a:t> </a:t>
            </a:r>
            <a:r>
              <a:rPr lang="de-DE" sz="2000" dirty="0" err="1" smtClean="0"/>
              <a:t>database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Published</a:t>
            </a:r>
            <a:r>
              <a:rPr lang="de-DE" sz="2000" dirty="0"/>
              <a:t> </a:t>
            </a:r>
            <a:r>
              <a:rPr lang="de-DE" sz="2000" dirty="0" err="1"/>
              <a:t>as</a:t>
            </a:r>
            <a:r>
              <a:rPr lang="de-DE" sz="2000" dirty="0"/>
              <a:t> </a:t>
            </a:r>
            <a:r>
              <a:rPr lang="de-DE" sz="2000" dirty="0" smtClean="0"/>
              <a:t>Open-</a:t>
            </a:r>
            <a:r>
              <a:rPr lang="de-DE" sz="2000" dirty="0"/>
              <a:t>S</a:t>
            </a:r>
            <a:r>
              <a:rPr lang="de-DE" sz="2000" dirty="0" smtClean="0"/>
              <a:t>ource</a:t>
            </a:r>
            <a:endParaRPr lang="de-DE" sz="2000" dirty="0"/>
          </a:p>
          <a:p>
            <a:endParaRPr lang="en-US" sz="2000" dirty="0"/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000" dirty="0" smtClean="0"/>
              <a:t>In </a:t>
            </a:r>
            <a:r>
              <a:rPr lang="de-DE" sz="2000" dirty="0" err="1" smtClean="0"/>
              <a:t>Process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Access to the entire system via a secure server-side </a:t>
            </a:r>
            <a:r>
              <a:rPr lang="en-US" sz="2000" dirty="0" smtClean="0"/>
              <a:t>database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First </a:t>
            </a:r>
            <a:r>
              <a:rPr lang="de-DE" sz="2000" dirty="0" err="1" smtClean="0"/>
              <a:t>working</a:t>
            </a:r>
            <a:r>
              <a:rPr lang="de-DE" sz="2000" dirty="0" smtClean="0"/>
              <a:t> </a:t>
            </a:r>
            <a:r>
              <a:rPr lang="de-DE" sz="2000" dirty="0" err="1" smtClean="0"/>
              <a:t>management</a:t>
            </a:r>
            <a:r>
              <a:rPr lang="de-DE" sz="2000" dirty="0" smtClean="0"/>
              <a:t> </a:t>
            </a:r>
            <a:r>
              <a:rPr lang="de-DE" sz="2000" dirty="0" err="1" smtClean="0"/>
              <a:t>algorithm</a:t>
            </a:r>
            <a:r>
              <a:rPr lang="de-DE" sz="2000" dirty="0" smtClean="0"/>
              <a:t>: </a:t>
            </a:r>
            <a:r>
              <a:rPr lang="en-US" sz="2000" dirty="0"/>
              <a:t>Combination electric vehicle charging </a:t>
            </a:r>
            <a:r>
              <a:rPr lang="en-US" sz="2000" dirty="0" err="1"/>
              <a:t>stationwith</a:t>
            </a:r>
            <a:r>
              <a:rPr lang="en-US" sz="2000" dirty="0"/>
              <a:t> combined heat </a:t>
            </a:r>
            <a:r>
              <a:rPr lang="en-US" sz="2000" dirty="0" err="1" smtClean="0"/>
              <a:t>an.d</a:t>
            </a:r>
            <a:r>
              <a:rPr lang="en-US" sz="2000" dirty="0" smtClean="0"/>
              <a:t> </a:t>
            </a:r>
            <a:r>
              <a:rPr lang="en-US" sz="2000" dirty="0"/>
              <a:t>power unit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79042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72929" y="2794929"/>
            <a:ext cx="7785720" cy="625320"/>
          </a:xfrm>
        </p:spPr>
        <p:txBody>
          <a:bodyPr/>
          <a:lstStyle/>
          <a:p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Sensors,</a:t>
            </a:r>
            <a:r>
              <a:rPr lang="de-DE" sz="3600" b="1" dirty="0" smtClean="0"/>
              <a:t> </a:t>
            </a:r>
            <a:r>
              <a:rPr lang="de-DE" sz="3600" dirty="0" err="1" smtClean="0"/>
              <a:t>Actuators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and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Interfaces</a:t>
            </a:r>
            <a:endParaRPr lang="de-DE" sz="3600" dirty="0"/>
          </a:p>
        </p:txBody>
      </p:sp>
      <p:sp>
        <p:nvSpPr>
          <p:cNvPr id="3" name="Rechteck 2"/>
          <p:cNvSpPr/>
          <p:nvPr/>
        </p:nvSpPr>
        <p:spPr>
          <a:xfrm>
            <a:off x="2242457" y="3374487"/>
            <a:ext cx="51772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/>
              <a:t>How</a:t>
            </a:r>
            <a:r>
              <a:rPr lang="de-DE" dirty="0"/>
              <a:t> do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physics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digital </a:t>
            </a:r>
            <a:r>
              <a:rPr lang="de-DE" dirty="0" err="1"/>
              <a:t>world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4044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pieren 21"/>
          <p:cNvGrpSpPr/>
          <p:nvPr/>
        </p:nvGrpSpPr>
        <p:grpSpPr>
          <a:xfrm>
            <a:off x="6280150" y="3651022"/>
            <a:ext cx="2571752" cy="2694685"/>
            <a:chOff x="6280150" y="3651022"/>
            <a:chExt cx="2571752" cy="2694685"/>
          </a:xfrm>
        </p:grpSpPr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4302" y="3651022"/>
              <a:ext cx="2387600" cy="1193800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0150" y="3722785"/>
              <a:ext cx="2184402" cy="2622922"/>
            </a:xfrm>
            <a:prstGeom prst="rect">
              <a:avLst/>
            </a:prstGeom>
          </p:spPr>
        </p:pic>
      </p:grpSp>
      <p:pic>
        <p:nvPicPr>
          <p:cNvPr id="17" name="Grafik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99" y="3722785"/>
            <a:ext cx="2889956" cy="16256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350" y="4125832"/>
            <a:ext cx="2971800" cy="209883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Definition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Digitalisation</a:t>
            </a:r>
            <a:endParaRPr lang="de-DE" sz="3200" dirty="0"/>
          </a:p>
        </p:txBody>
      </p:sp>
      <p:sp>
        <p:nvSpPr>
          <p:cNvPr id="4" name="Rechteck 3"/>
          <p:cNvSpPr/>
          <p:nvPr/>
        </p:nvSpPr>
        <p:spPr>
          <a:xfrm>
            <a:off x="778820" y="1657563"/>
            <a:ext cx="807308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… is </a:t>
            </a:r>
            <a:r>
              <a:rPr lang="en-US" dirty="0"/>
              <a:t>the process of converting information into a </a:t>
            </a:r>
            <a:r>
              <a:rPr lang="en-US" dirty="0">
                <a:hlinkClick r:id="rId7" tooltip="Digital data"/>
              </a:rPr>
              <a:t>digital</a:t>
            </a:r>
            <a:r>
              <a:rPr lang="en-US" dirty="0"/>
              <a:t> (i.e. computer-readable) format, in which the information is organized into </a:t>
            </a:r>
            <a:r>
              <a:rPr lang="en-US" dirty="0" smtClean="0">
                <a:hlinkClick r:id="rId8" tooltip="Bit"/>
              </a:rPr>
              <a:t>bits</a:t>
            </a:r>
            <a:r>
              <a:rPr lang="en-US" dirty="0" smtClean="0"/>
              <a:t>… The </a:t>
            </a:r>
            <a:r>
              <a:rPr lang="en-US" dirty="0"/>
              <a:t>result is called </a:t>
            </a:r>
            <a:r>
              <a:rPr lang="en-US" sz="2400" b="1" i="1" dirty="0">
                <a:hlinkClick r:id="rId7" tooltip="Digital data"/>
              </a:rPr>
              <a:t>digital</a:t>
            </a:r>
            <a:r>
              <a:rPr lang="en-US" sz="2400" b="1" i="1" dirty="0"/>
              <a:t> </a:t>
            </a:r>
            <a:r>
              <a:rPr lang="en-US" sz="2400" b="1" i="1" dirty="0">
                <a:hlinkClick r:id="rId9" tooltip="Group representation"/>
              </a:rPr>
              <a:t>representation</a:t>
            </a:r>
            <a:r>
              <a:rPr lang="en-US" dirty="0"/>
              <a:t> or, more specifically, a </a:t>
            </a:r>
            <a:r>
              <a:rPr lang="en-US" sz="2400" b="1" i="1" dirty="0">
                <a:hlinkClick r:id="rId10" tooltip="Digital image"/>
              </a:rPr>
              <a:t>digital image</a:t>
            </a:r>
            <a:r>
              <a:rPr lang="en-US" dirty="0"/>
              <a:t>, for the </a:t>
            </a:r>
            <a:r>
              <a:rPr lang="en-US" dirty="0" smtClean="0"/>
              <a:t>real </a:t>
            </a:r>
            <a:r>
              <a:rPr lang="en-US" sz="2800" b="1" dirty="0" smtClean="0"/>
              <a:t>object</a:t>
            </a:r>
            <a:r>
              <a:rPr lang="en-US" dirty="0" smtClean="0"/>
              <a:t>…[1, 2]</a:t>
            </a:r>
            <a:endParaRPr lang="de-DE" dirty="0"/>
          </a:p>
        </p:txBody>
      </p:sp>
      <p:sp>
        <p:nvSpPr>
          <p:cNvPr id="7" name="Pfeil nach rechts 6"/>
          <p:cNvSpPr/>
          <p:nvPr/>
        </p:nvSpPr>
        <p:spPr>
          <a:xfrm>
            <a:off x="2514600" y="4838700"/>
            <a:ext cx="1181100" cy="673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822874" y="5310930"/>
            <a:ext cx="2225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“Real World”</a:t>
            </a:r>
          </a:p>
          <a:p>
            <a:r>
              <a:rPr lang="en-US" sz="2400" b="1" dirty="0"/>
              <a:t>O</a:t>
            </a:r>
            <a:r>
              <a:rPr lang="en-US" sz="2400" b="1" dirty="0" smtClean="0"/>
              <a:t>bject</a:t>
            </a:r>
            <a:endParaRPr lang="de-DE" sz="2400" dirty="0"/>
          </a:p>
        </p:txBody>
      </p:sp>
      <p:sp>
        <p:nvSpPr>
          <p:cNvPr id="10" name="Rechteck 9"/>
          <p:cNvSpPr/>
          <p:nvPr/>
        </p:nvSpPr>
        <p:spPr>
          <a:xfrm>
            <a:off x="6403827" y="5711807"/>
            <a:ext cx="25274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“Digital World”</a:t>
            </a:r>
          </a:p>
          <a:p>
            <a:r>
              <a:rPr lang="en-US" sz="2400" b="1" dirty="0"/>
              <a:t>O</a:t>
            </a:r>
            <a:r>
              <a:rPr lang="en-US" sz="2400" b="1" dirty="0" smtClean="0"/>
              <a:t>bject</a:t>
            </a:r>
            <a:endParaRPr lang="de-DE" sz="2400" dirty="0"/>
          </a:p>
        </p:txBody>
      </p:sp>
      <p:sp>
        <p:nvSpPr>
          <p:cNvPr id="13" name="Pfeil nach rechts 12"/>
          <p:cNvSpPr/>
          <p:nvPr/>
        </p:nvSpPr>
        <p:spPr>
          <a:xfrm>
            <a:off x="5892800" y="4838700"/>
            <a:ext cx="1181100" cy="673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/>
          <p:cNvSpPr/>
          <p:nvPr/>
        </p:nvSpPr>
        <p:spPr>
          <a:xfrm>
            <a:off x="3972870" y="6226403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Converting…</a:t>
            </a:r>
            <a:endParaRPr lang="de-DE" dirty="0"/>
          </a:p>
        </p:txBody>
      </p:sp>
      <p:sp>
        <p:nvSpPr>
          <p:cNvPr id="23" name="Rechteck 22"/>
          <p:cNvSpPr/>
          <p:nvPr/>
        </p:nvSpPr>
        <p:spPr>
          <a:xfrm>
            <a:off x="3569475" y="3705219"/>
            <a:ext cx="2634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Information of the Cat…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602899" y="3245640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/>
              <a:t>Digital </a:t>
            </a:r>
            <a:r>
              <a:rPr lang="de-DE" b="1" dirty="0" err="1"/>
              <a:t>transformation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15452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  <p:bldP spid="13" grpId="0" animBg="1"/>
      <p:bldP spid="20" grpId="0"/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822960" y="1050612"/>
            <a:ext cx="7833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Overview image </a:t>
            </a:r>
            <a:r>
              <a:rPr lang="en-US" dirty="0"/>
              <a:t>board computer car</a:t>
            </a:r>
            <a:r>
              <a:rPr lang="en-US" dirty="0" smtClean="0"/>
              <a:t>:</a:t>
            </a:r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87" y="1750292"/>
            <a:ext cx="5773546" cy="4531138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701040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000" dirty="0"/>
              <a:t>http://akautomotiveservices.co.uk/training-courses-vehicle-electrics-module-3/</a:t>
            </a:r>
          </a:p>
        </p:txBody>
      </p:sp>
    </p:spTree>
    <p:extLst>
      <p:ext uri="{BB962C8B-B14F-4D97-AF65-F5344CB8AC3E}">
        <p14:creationId xmlns:p14="http://schemas.microsoft.com/office/powerpoint/2010/main" val="251373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991888"/>
          </a:xfrm>
        </p:spPr>
        <p:txBody>
          <a:bodyPr/>
          <a:lstStyle/>
          <a:p>
            <a:r>
              <a:rPr lang="en-US" sz="2400" dirty="0"/>
              <a:t>How do I get physical </a:t>
            </a:r>
            <a:r>
              <a:rPr lang="en-US" sz="2400" dirty="0" smtClean="0"/>
              <a:t>or chemical quantities </a:t>
            </a:r>
            <a:r>
              <a:rPr lang="en-US" sz="2400" dirty="0"/>
              <a:t>on my computer?</a:t>
            </a:r>
            <a:endParaRPr lang="de-DE" sz="24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40" y="2150333"/>
            <a:ext cx="5600700" cy="295275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691119" y="6491587"/>
            <a:ext cx="60177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/>
              <a:t>https://www.researchgate.net/figure/Base-physical-quantity-name_tbl1_283195320</a:t>
            </a:r>
          </a:p>
        </p:txBody>
      </p:sp>
    </p:spTree>
    <p:extLst>
      <p:ext uri="{BB962C8B-B14F-4D97-AF65-F5344CB8AC3E}">
        <p14:creationId xmlns:p14="http://schemas.microsoft.com/office/powerpoint/2010/main" val="300831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2274" y="3273692"/>
            <a:ext cx="4123563" cy="625320"/>
          </a:xfrm>
        </p:spPr>
        <p:txBody>
          <a:bodyPr/>
          <a:lstStyle/>
          <a:p>
            <a:r>
              <a:rPr lang="de-DE" dirty="0" smtClean="0"/>
              <a:t>Sensorsystem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59" y="3610620"/>
            <a:ext cx="2645208" cy="1763470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660187" y="1580638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Example</a:t>
            </a:r>
            <a:r>
              <a:rPr lang="de-DE" dirty="0" smtClean="0"/>
              <a:t>: Light Sensor</a:t>
            </a:r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342" y="5634753"/>
            <a:ext cx="1853514" cy="926758"/>
          </a:xfrm>
          <a:prstGeom prst="rect">
            <a:avLst/>
          </a:prstGeom>
        </p:spPr>
      </p:pic>
      <p:sp>
        <p:nvSpPr>
          <p:cNvPr id="9" name="Pfeil nach unten 8"/>
          <p:cNvSpPr/>
          <p:nvPr/>
        </p:nvSpPr>
        <p:spPr>
          <a:xfrm rot="5400000">
            <a:off x="5576383" y="5511186"/>
            <a:ext cx="518984" cy="1173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5666785" y="135330"/>
            <a:ext cx="3262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Physical </a:t>
            </a:r>
            <a:r>
              <a:rPr lang="en-US" dirty="0"/>
              <a:t>or C</a:t>
            </a:r>
            <a:r>
              <a:rPr lang="en-US" dirty="0" smtClean="0"/>
              <a:t>hemical </a:t>
            </a:r>
            <a:r>
              <a:rPr lang="en-US" dirty="0"/>
              <a:t>Q</a:t>
            </a:r>
            <a:r>
              <a:rPr lang="en-US" dirty="0" smtClean="0"/>
              <a:t>uantity</a:t>
            </a:r>
            <a:endParaRPr lang="de-DE" dirty="0"/>
          </a:p>
        </p:txBody>
      </p:sp>
      <p:sp>
        <p:nvSpPr>
          <p:cNvPr id="14" name="Rechteck 13"/>
          <p:cNvSpPr/>
          <p:nvPr/>
        </p:nvSpPr>
        <p:spPr>
          <a:xfrm>
            <a:off x="4823089" y="4473366"/>
            <a:ext cx="23773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 smtClean="0"/>
              <a:t>Conversion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 digital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 smtClean="0"/>
              <a:t>signal</a:t>
            </a:r>
            <a:r>
              <a:rPr lang="de-DE" dirty="0" smtClean="0"/>
              <a:t>: ON/OFF.</a:t>
            </a:r>
            <a:endParaRPr lang="de-DE" dirty="0"/>
          </a:p>
        </p:txBody>
      </p:sp>
      <p:sp>
        <p:nvSpPr>
          <p:cNvPr id="15" name="Rechteck 14"/>
          <p:cNvSpPr/>
          <p:nvPr/>
        </p:nvSpPr>
        <p:spPr>
          <a:xfrm>
            <a:off x="3150972" y="3139822"/>
            <a:ext cx="5399903" cy="36193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unten 15"/>
          <p:cNvSpPr/>
          <p:nvPr/>
        </p:nvSpPr>
        <p:spPr>
          <a:xfrm rot="8255480">
            <a:off x="2370681" y="5044786"/>
            <a:ext cx="518984" cy="1173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el 1"/>
          <p:cNvSpPr txBox="1">
            <a:spLocks/>
          </p:cNvSpPr>
          <p:nvPr/>
        </p:nvSpPr>
        <p:spPr>
          <a:xfrm>
            <a:off x="662431" y="1003099"/>
            <a:ext cx="4123563" cy="62532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/>
              <a:t>Sensors</a:t>
            </a:r>
            <a:endParaRPr lang="de-DE" dirty="0"/>
          </a:p>
        </p:txBody>
      </p:sp>
      <p:pic>
        <p:nvPicPr>
          <p:cNvPr id="20" name="Grafik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185" y="504662"/>
            <a:ext cx="1226254" cy="1939192"/>
          </a:xfrm>
          <a:prstGeom prst="rect">
            <a:avLst/>
          </a:prstGeom>
        </p:spPr>
      </p:pic>
      <p:sp>
        <p:nvSpPr>
          <p:cNvPr id="21" name="Rechteck 20"/>
          <p:cNvSpPr/>
          <p:nvPr/>
        </p:nvSpPr>
        <p:spPr>
          <a:xfrm>
            <a:off x="7003911" y="793300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Light</a:t>
            </a:r>
            <a:endParaRPr lang="de-DE" dirty="0"/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895" y="4539267"/>
            <a:ext cx="1775540" cy="1922560"/>
          </a:xfrm>
          <a:prstGeom prst="rect">
            <a:avLst/>
          </a:prstGeom>
        </p:spPr>
      </p:pic>
      <p:sp>
        <p:nvSpPr>
          <p:cNvPr id="8" name="Pfeil nach unten 7"/>
          <p:cNvSpPr/>
          <p:nvPr/>
        </p:nvSpPr>
        <p:spPr>
          <a:xfrm>
            <a:off x="7005159" y="2584116"/>
            <a:ext cx="518984" cy="18148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18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361" y="4677001"/>
            <a:ext cx="2123614" cy="160095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944" y="658823"/>
            <a:ext cx="1226254" cy="193919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2274" y="3273692"/>
            <a:ext cx="4123563" cy="625320"/>
          </a:xfrm>
        </p:spPr>
        <p:txBody>
          <a:bodyPr/>
          <a:lstStyle/>
          <a:p>
            <a:r>
              <a:rPr lang="en-US" dirty="0" err="1" smtClean="0"/>
              <a:t>Actuatorsystem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59" y="3610620"/>
            <a:ext cx="2645208" cy="1763470"/>
          </a:xfrm>
          <a:prstGeom prst="rect">
            <a:avLst/>
          </a:prstGeom>
        </p:spPr>
      </p:pic>
      <p:sp>
        <p:nvSpPr>
          <p:cNvPr id="8" name="Pfeil nach unten 7"/>
          <p:cNvSpPr/>
          <p:nvPr/>
        </p:nvSpPr>
        <p:spPr>
          <a:xfrm rot="10800000">
            <a:off x="7363580" y="2674802"/>
            <a:ext cx="518984" cy="18903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660187" y="1580638"/>
            <a:ext cx="2621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Example</a:t>
            </a:r>
            <a:r>
              <a:rPr lang="de-DE" dirty="0" smtClean="0"/>
              <a:t>: Light </a:t>
            </a:r>
            <a:r>
              <a:rPr lang="de-DE" dirty="0" err="1" smtClean="0"/>
              <a:t>Actuator</a:t>
            </a:r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35" y="5113552"/>
            <a:ext cx="1853514" cy="926758"/>
          </a:xfrm>
          <a:prstGeom prst="rect">
            <a:avLst/>
          </a:prstGeom>
        </p:spPr>
      </p:pic>
      <p:sp>
        <p:nvSpPr>
          <p:cNvPr id="9" name="Pfeil nach unten 8"/>
          <p:cNvSpPr/>
          <p:nvPr/>
        </p:nvSpPr>
        <p:spPr>
          <a:xfrm rot="16200000">
            <a:off x="5626771" y="4989985"/>
            <a:ext cx="518984" cy="1173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5633434" y="123977"/>
            <a:ext cx="3262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Physical </a:t>
            </a:r>
            <a:r>
              <a:rPr lang="en-US" dirty="0"/>
              <a:t>or C</a:t>
            </a:r>
            <a:r>
              <a:rPr lang="en-US" dirty="0" smtClean="0"/>
              <a:t>hemical </a:t>
            </a:r>
            <a:r>
              <a:rPr lang="en-US" dirty="0"/>
              <a:t>Q</a:t>
            </a:r>
            <a:r>
              <a:rPr lang="en-US" dirty="0" smtClean="0"/>
              <a:t>uantity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3216686" y="4252502"/>
            <a:ext cx="38972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 smtClean="0"/>
              <a:t>Conversions</a:t>
            </a:r>
            <a:r>
              <a:rPr lang="de-DE" dirty="0" smtClean="0"/>
              <a:t> </a:t>
            </a:r>
            <a:r>
              <a:rPr lang="de-DE" dirty="0" err="1"/>
              <a:t>to</a:t>
            </a:r>
            <a:r>
              <a:rPr lang="de-DE" dirty="0"/>
              <a:t> an </a:t>
            </a:r>
            <a:r>
              <a:rPr lang="de-DE" dirty="0" err="1"/>
              <a:t>analogue</a:t>
            </a:r>
            <a:r>
              <a:rPr lang="de-DE" dirty="0"/>
              <a:t>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 smtClean="0"/>
              <a:t>signal</a:t>
            </a:r>
            <a:r>
              <a:rPr lang="de-DE" dirty="0"/>
              <a:t>: </a:t>
            </a:r>
            <a:r>
              <a:rPr lang="de-DE" dirty="0" err="1"/>
              <a:t>switch</a:t>
            </a:r>
            <a:r>
              <a:rPr lang="de-DE" dirty="0"/>
              <a:t> </a:t>
            </a:r>
            <a:r>
              <a:rPr lang="de-DE" dirty="0" smtClean="0"/>
              <a:t>on!</a:t>
            </a:r>
            <a:endParaRPr lang="de-DE" dirty="0"/>
          </a:p>
          <a:p>
            <a:endParaRPr lang="de-DE" dirty="0"/>
          </a:p>
        </p:txBody>
      </p:sp>
      <p:sp>
        <p:nvSpPr>
          <p:cNvPr id="14" name="Rechteck 13"/>
          <p:cNvSpPr/>
          <p:nvPr/>
        </p:nvSpPr>
        <p:spPr>
          <a:xfrm>
            <a:off x="579888" y="5852812"/>
            <a:ext cx="23773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 smtClean="0"/>
              <a:t>Sending</a:t>
            </a:r>
            <a:r>
              <a:rPr lang="de-DE" dirty="0" smtClean="0"/>
              <a:t> digital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/>
              <a:t>signal</a:t>
            </a:r>
            <a:endParaRPr lang="de-DE" dirty="0"/>
          </a:p>
        </p:txBody>
      </p:sp>
      <p:sp>
        <p:nvSpPr>
          <p:cNvPr id="15" name="Rechteck 14"/>
          <p:cNvSpPr/>
          <p:nvPr/>
        </p:nvSpPr>
        <p:spPr>
          <a:xfrm>
            <a:off x="3150972" y="3139822"/>
            <a:ext cx="5744893" cy="36193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unten 15"/>
          <p:cNvSpPr/>
          <p:nvPr/>
        </p:nvSpPr>
        <p:spPr>
          <a:xfrm rot="16200000">
            <a:off x="2223681" y="5049118"/>
            <a:ext cx="518984" cy="1173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el 1"/>
          <p:cNvSpPr txBox="1">
            <a:spLocks/>
          </p:cNvSpPr>
          <p:nvPr/>
        </p:nvSpPr>
        <p:spPr>
          <a:xfrm>
            <a:off x="662431" y="1003099"/>
            <a:ext cx="4123563" cy="62532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Actuators</a:t>
            </a:r>
            <a:endParaRPr lang="de-DE" dirty="0"/>
          </a:p>
        </p:txBody>
      </p:sp>
      <p:sp>
        <p:nvSpPr>
          <p:cNvPr id="20" name="Rechteck 19"/>
          <p:cNvSpPr/>
          <p:nvPr/>
        </p:nvSpPr>
        <p:spPr>
          <a:xfrm>
            <a:off x="5441396" y="6277951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Switch-on System</a:t>
            </a:r>
            <a:endParaRPr lang="de-DE" dirty="0">
              <a:effectLst/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7275760" y="858888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Light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644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The computer understands only </a:t>
            </a:r>
            <a:r>
              <a:rPr lang="en-US" sz="2800" dirty="0" smtClean="0"/>
              <a:t>(digital) 0 or 1!</a:t>
            </a:r>
            <a:endParaRPr lang="de-DE" sz="2800" dirty="0"/>
          </a:p>
        </p:txBody>
      </p:sp>
      <p:sp>
        <p:nvSpPr>
          <p:cNvPr id="5" name="Rechteck 4"/>
          <p:cNvSpPr/>
          <p:nvPr/>
        </p:nvSpPr>
        <p:spPr>
          <a:xfrm>
            <a:off x="570411" y="6433347"/>
            <a:ext cx="632677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/>
              <a:t>https://www.slideshare.net/AsifIqbal109/digital-to-analog-dac-analog-to-digital-converter-adc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862" y="1585800"/>
            <a:ext cx="7433276" cy="451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914399" y="1432522"/>
            <a:ext cx="801953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Sensors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actuators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different </a:t>
            </a:r>
            <a:r>
              <a:rPr lang="de-DE" dirty="0" err="1"/>
              <a:t>interfaces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</a:t>
            </a:r>
            <a:r>
              <a:rPr lang="de-DE" dirty="0" err="1" smtClean="0"/>
              <a:t>ignal</a:t>
            </a:r>
            <a:r>
              <a:rPr lang="de-DE" dirty="0" smtClean="0"/>
              <a:t> </a:t>
            </a:r>
            <a:r>
              <a:rPr lang="de-DE" dirty="0" err="1"/>
              <a:t>transmission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computer</a:t>
            </a:r>
            <a:r>
              <a:rPr lang="de-DE" dirty="0"/>
              <a:t>. </a:t>
            </a:r>
          </a:p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 smtClean="0"/>
              <a:t>common</a:t>
            </a:r>
            <a:r>
              <a:rPr lang="de-DE" dirty="0"/>
              <a:t> </a:t>
            </a:r>
            <a:r>
              <a:rPr lang="de-DE" dirty="0" err="1" smtClean="0"/>
              <a:t>interfaces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/>
              <a:t>protocols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 smtClean="0"/>
              <a:t>: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RS232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USB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I2C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Ethernet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Digit I/O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Analog I/O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Etc.</a:t>
            </a:r>
            <a:endParaRPr lang="de-DE" dirty="0"/>
          </a:p>
        </p:txBody>
      </p:sp>
      <p:pic>
        <p:nvPicPr>
          <p:cNvPr id="20" name="Grafik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249" y="2880808"/>
            <a:ext cx="5356914" cy="351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76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6075576" y="1836697"/>
            <a:ext cx="3068424" cy="3155982"/>
            <a:chOff x="6280150" y="3651022"/>
            <a:chExt cx="2571752" cy="2694685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4302" y="3651022"/>
              <a:ext cx="2387600" cy="1193800"/>
            </a:xfrm>
            <a:prstGeom prst="rect">
              <a:avLst/>
            </a:prstGeom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0150" y="3722785"/>
              <a:ext cx="2184402" cy="2622922"/>
            </a:xfrm>
            <a:prstGeom prst="rect">
              <a:avLst/>
            </a:prstGeom>
          </p:spPr>
        </p:pic>
      </p:grpSp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12" y="2518223"/>
            <a:ext cx="1594250" cy="89676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649" y="2550609"/>
            <a:ext cx="1750060" cy="1235980"/>
          </a:xfrm>
          <a:prstGeom prst="rect">
            <a:avLst/>
          </a:prstGeom>
        </p:spPr>
      </p:pic>
      <p:sp>
        <p:nvSpPr>
          <p:cNvPr id="9" name="Pfeil nach rechts 8"/>
          <p:cNvSpPr/>
          <p:nvPr/>
        </p:nvSpPr>
        <p:spPr>
          <a:xfrm>
            <a:off x="2289725" y="2832049"/>
            <a:ext cx="1181100" cy="673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655150" y="3487111"/>
            <a:ext cx="2225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“Real World”</a:t>
            </a:r>
          </a:p>
          <a:p>
            <a:r>
              <a:rPr lang="en-US" sz="2400" b="1" dirty="0"/>
              <a:t>O</a:t>
            </a:r>
            <a:r>
              <a:rPr lang="en-US" sz="2400" b="1" dirty="0" smtClean="0"/>
              <a:t>bject</a:t>
            </a:r>
            <a:endParaRPr lang="de-DE" sz="2400" dirty="0"/>
          </a:p>
        </p:txBody>
      </p:sp>
      <p:sp>
        <p:nvSpPr>
          <p:cNvPr id="11" name="Rechteck 10"/>
          <p:cNvSpPr/>
          <p:nvPr/>
        </p:nvSpPr>
        <p:spPr>
          <a:xfrm>
            <a:off x="6169028" y="4536938"/>
            <a:ext cx="25274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Cat-data </a:t>
            </a:r>
            <a:r>
              <a:rPr lang="en-US" sz="2400" b="1" dirty="0"/>
              <a:t>to be </a:t>
            </a:r>
            <a:r>
              <a:rPr lang="en-US" sz="2400" b="1" dirty="0" smtClean="0"/>
              <a:t>sent…</a:t>
            </a:r>
            <a:endParaRPr lang="de-DE" sz="2400" dirty="0"/>
          </a:p>
        </p:txBody>
      </p:sp>
      <p:sp>
        <p:nvSpPr>
          <p:cNvPr id="12" name="Pfeil nach rechts 11"/>
          <p:cNvSpPr/>
          <p:nvPr/>
        </p:nvSpPr>
        <p:spPr>
          <a:xfrm>
            <a:off x="4950021" y="2819870"/>
            <a:ext cx="1181100" cy="673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3314650" y="3870633"/>
            <a:ext cx="1750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converting over the interfaces</a:t>
            </a:r>
            <a:endParaRPr lang="de-DE" dirty="0"/>
          </a:p>
        </p:txBody>
      </p:sp>
      <p:sp>
        <p:nvSpPr>
          <p:cNvPr id="14" name="Rechteck 13"/>
          <p:cNvSpPr/>
          <p:nvPr/>
        </p:nvSpPr>
        <p:spPr>
          <a:xfrm>
            <a:off x="3009431" y="2172660"/>
            <a:ext cx="2634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Information of the Cat…</a:t>
            </a:r>
            <a:endParaRPr lang="de-DE" dirty="0"/>
          </a:p>
        </p:txBody>
      </p:sp>
      <p:sp>
        <p:nvSpPr>
          <p:cNvPr id="15" name="Rechteck 14"/>
          <p:cNvSpPr/>
          <p:nvPr/>
        </p:nvSpPr>
        <p:spPr>
          <a:xfrm>
            <a:off x="655150" y="1695515"/>
            <a:ext cx="21210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b="1" dirty="0"/>
              <a:t>Back </a:t>
            </a:r>
            <a:r>
              <a:rPr lang="de-DE" sz="2000" b="1" dirty="0" err="1"/>
              <a:t>to</a:t>
            </a:r>
            <a:r>
              <a:rPr lang="de-DE" sz="2000" b="1" dirty="0"/>
              <a:t> </a:t>
            </a:r>
            <a:r>
              <a:rPr lang="de-DE" sz="2000" b="1" dirty="0" err="1"/>
              <a:t>our</a:t>
            </a:r>
            <a:r>
              <a:rPr lang="de-DE" sz="2000" b="1" dirty="0"/>
              <a:t> </a:t>
            </a:r>
            <a:r>
              <a:rPr lang="de-DE" sz="2000" b="1" dirty="0" err="1" smtClean="0"/>
              <a:t>cat</a:t>
            </a:r>
            <a:r>
              <a:rPr lang="de-DE" sz="2000" b="1" dirty="0" smtClean="0"/>
              <a:t>:</a:t>
            </a:r>
            <a:endParaRPr lang="de-DE" sz="2000" b="1" dirty="0"/>
          </a:p>
        </p:txBody>
      </p:sp>
    </p:spTree>
    <p:extLst>
      <p:ext uri="{BB962C8B-B14F-4D97-AF65-F5344CB8AC3E}">
        <p14:creationId xmlns:p14="http://schemas.microsoft.com/office/powerpoint/2010/main" val="216320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81317" y="1388093"/>
            <a:ext cx="5714637" cy="625320"/>
          </a:xfrm>
        </p:spPr>
        <p:txBody>
          <a:bodyPr/>
          <a:lstStyle/>
          <a:p>
            <a:r>
              <a:rPr lang="en-US" sz="2800" dirty="0"/>
              <a:t>Send the </a:t>
            </a:r>
            <a:r>
              <a:rPr lang="en-US" sz="2800" dirty="0" smtClean="0"/>
              <a:t>Cat-data </a:t>
            </a:r>
            <a:r>
              <a:rPr lang="en-US" sz="2800" dirty="0"/>
              <a:t>to Germany </a:t>
            </a:r>
            <a:r>
              <a:rPr lang="en-US" sz="2800" dirty="0" smtClean="0"/>
              <a:t>now!</a:t>
            </a:r>
            <a:endParaRPr lang="de-DE" sz="28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317" y="2378160"/>
            <a:ext cx="5257800" cy="323850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3530621" y="5720834"/>
            <a:ext cx="2087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It's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 smtClean="0"/>
              <a:t>!?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761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926" y="827204"/>
            <a:ext cx="7972511" cy="888803"/>
          </a:xfrm>
        </p:spPr>
        <p:txBody>
          <a:bodyPr/>
          <a:lstStyle/>
          <a:p>
            <a:r>
              <a:rPr lang="en-US" sz="2800" smtClean="0"/>
              <a:t>Internet?</a:t>
            </a:r>
            <a:br>
              <a:rPr lang="en-US" sz="2800" smtClean="0"/>
            </a:br>
            <a:r>
              <a:rPr lang="en-US" sz="2800" smtClean="0"/>
              <a:t>Any computer can connect to any other computer.</a:t>
            </a:r>
            <a:endParaRPr lang="de-DE" sz="28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36" y="2177672"/>
            <a:ext cx="2995750" cy="309521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300" y="2389013"/>
            <a:ext cx="2586652" cy="2672536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1010628" y="6016838"/>
            <a:ext cx="27302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dirty="0"/>
              <a:t>https://en.wikipedia.org/wiki/Peer-to-peer</a:t>
            </a:r>
          </a:p>
        </p:txBody>
      </p:sp>
      <p:sp>
        <p:nvSpPr>
          <p:cNvPr id="7" name="Rechteck 6"/>
          <p:cNvSpPr/>
          <p:nvPr/>
        </p:nvSpPr>
        <p:spPr>
          <a:xfrm>
            <a:off x="870385" y="2281903"/>
            <a:ext cx="3005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P</a:t>
            </a:r>
            <a:r>
              <a:rPr lang="de-DE" dirty="0" smtClean="0"/>
              <a:t>eer-</a:t>
            </a:r>
            <a:r>
              <a:rPr lang="de-DE" dirty="0" err="1" smtClean="0"/>
              <a:t>to</a:t>
            </a:r>
            <a:r>
              <a:rPr lang="de-DE" dirty="0" smtClean="0"/>
              <a:t>-</a:t>
            </a:r>
            <a:r>
              <a:rPr lang="de-DE" dirty="0" err="1" smtClean="0"/>
              <a:t>peer</a:t>
            </a:r>
            <a:r>
              <a:rPr lang="de-DE" dirty="0" smtClean="0"/>
              <a:t> (P2P) </a:t>
            </a:r>
            <a:r>
              <a:rPr lang="de-DE" dirty="0" err="1" smtClean="0"/>
              <a:t>network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5185270" y="2177672"/>
            <a:ext cx="35924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Network </a:t>
            </a:r>
            <a:r>
              <a:rPr lang="en-US" dirty="0"/>
              <a:t>based on the </a:t>
            </a:r>
            <a:r>
              <a:rPr lang="en-US" dirty="0" smtClean="0"/>
              <a:t>client-server model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870385" y="4811225"/>
            <a:ext cx="36401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Peers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equally</a:t>
            </a:r>
            <a:r>
              <a:rPr lang="de-DE" dirty="0"/>
              <a:t> </a:t>
            </a:r>
            <a:r>
              <a:rPr lang="de-DE" dirty="0" err="1"/>
              <a:t>privileged</a:t>
            </a:r>
            <a:r>
              <a:rPr lang="de-DE" dirty="0"/>
              <a:t>, </a:t>
            </a:r>
            <a:r>
              <a:rPr lang="de-DE" dirty="0" err="1"/>
              <a:t>equipotent</a:t>
            </a:r>
            <a:r>
              <a:rPr lang="de-DE" dirty="0"/>
              <a:t> </a:t>
            </a:r>
            <a:r>
              <a:rPr lang="de-DE" dirty="0" err="1"/>
              <a:t>participants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 smtClean="0"/>
              <a:t>application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4736568" y="4811225"/>
            <a:ext cx="41108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/>
              <a:t>Individual </a:t>
            </a:r>
            <a:r>
              <a:rPr lang="de-DE" dirty="0" err="1" smtClean="0"/>
              <a:t>clients</a:t>
            </a:r>
            <a:r>
              <a:rPr lang="de-DE" dirty="0" smtClean="0"/>
              <a:t> </a:t>
            </a:r>
            <a:r>
              <a:rPr lang="de-DE" dirty="0" err="1" smtClean="0"/>
              <a:t>request</a:t>
            </a:r>
            <a:r>
              <a:rPr lang="de-DE" dirty="0" smtClean="0"/>
              <a:t> </a:t>
            </a:r>
            <a:r>
              <a:rPr lang="de-DE" dirty="0" err="1" smtClean="0"/>
              <a:t>services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centralized</a:t>
            </a:r>
            <a:r>
              <a:rPr lang="de-DE" dirty="0" smtClean="0"/>
              <a:t> </a:t>
            </a:r>
            <a:r>
              <a:rPr lang="de-DE" dirty="0" err="1" smtClean="0"/>
              <a:t>servers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748135" y="1771430"/>
            <a:ext cx="3467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connection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76318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093631" y="5060777"/>
            <a:ext cx="73010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 set of commands exists to control communication between two devices, e.g. between two computers.</a:t>
            </a:r>
            <a:endParaRPr lang="de-DE" sz="24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731" y="1825856"/>
            <a:ext cx="5412262" cy="2374412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2354537" y="1098442"/>
            <a:ext cx="46634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err="1" smtClean="0"/>
              <a:t>How</a:t>
            </a:r>
            <a:r>
              <a:rPr lang="de-DE" sz="2800" dirty="0" smtClean="0"/>
              <a:t> </a:t>
            </a:r>
            <a:r>
              <a:rPr lang="de-DE" sz="2800" dirty="0"/>
              <a:t>do </a:t>
            </a:r>
            <a:r>
              <a:rPr lang="de-DE" sz="2800" dirty="0" err="1" smtClean="0"/>
              <a:t>computers</a:t>
            </a:r>
            <a:r>
              <a:rPr lang="de-DE" sz="2800" dirty="0" smtClean="0"/>
              <a:t> </a:t>
            </a:r>
            <a:r>
              <a:rPr lang="de-DE" sz="2800" dirty="0" err="1"/>
              <a:t>interact</a:t>
            </a:r>
            <a:r>
              <a:rPr lang="de-DE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0986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669" y="1132114"/>
            <a:ext cx="7785720" cy="1038464"/>
          </a:xfrm>
        </p:spPr>
        <p:txBody>
          <a:bodyPr/>
          <a:lstStyle/>
          <a:p>
            <a:r>
              <a:rPr lang="en-US" sz="3200" dirty="0"/>
              <a:t>Examples of established </a:t>
            </a:r>
            <a:r>
              <a:rPr lang="en-US" sz="3200" dirty="0" err="1"/>
              <a:t>digitisation</a:t>
            </a:r>
            <a:r>
              <a:rPr lang="en-US" sz="3200" dirty="0"/>
              <a:t> or digital services </a:t>
            </a:r>
            <a:r>
              <a:rPr lang="en-US" sz="3200" dirty="0" smtClean="0"/>
              <a:t>today: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31669" y="2248954"/>
            <a:ext cx="6370320" cy="2462383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800" dirty="0" smtClean="0"/>
              <a:t>Email</a:t>
            </a:r>
            <a:endParaRPr lang="de-DE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800" dirty="0" smtClean="0"/>
              <a:t>E-</a:t>
            </a:r>
            <a:r>
              <a:rPr lang="de-DE" sz="2800" dirty="0"/>
              <a:t>C</a:t>
            </a:r>
            <a:r>
              <a:rPr lang="de-DE" sz="2800" dirty="0" smtClean="0"/>
              <a:t>ommerce</a:t>
            </a:r>
            <a:endParaRPr lang="de-DE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800" dirty="0" smtClean="0"/>
              <a:t>Navigation </a:t>
            </a:r>
            <a:r>
              <a:rPr lang="de-DE" sz="2800" dirty="0"/>
              <a:t>S</a:t>
            </a:r>
            <a:r>
              <a:rPr lang="de-DE" sz="2800" dirty="0" smtClean="0"/>
              <a:t>ystems</a:t>
            </a:r>
            <a:endParaRPr lang="de-DE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800" dirty="0" smtClean="0"/>
              <a:t>Streaming</a:t>
            </a:r>
            <a:endParaRPr lang="de-DE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Language </a:t>
            </a:r>
            <a:r>
              <a:rPr lang="de-DE" sz="2800" dirty="0" err="1" smtClean="0"/>
              <a:t>Assistants</a:t>
            </a:r>
            <a:endParaRPr lang="de-DE" sz="2800" dirty="0" smtClean="0"/>
          </a:p>
        </p:txBody>
      </p:sp>
    </p:spTree>
    <p:extLst>
      <p:ext uri="{BB962C8B-B14F-4D97-AF65-F5344CB8AC3E}">
        <p14:creationId xmlns:p14="http://schemas.microsoft.com/office/powerpoint/2010/main" val="340746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Internet Protocol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528" y="1066801"/>
            <a:ext cx="4031944" cy="5054598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622300" y="6581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/>
              <a:t>https://en.wikipedia.org/wiki/Internet_Protocol</a:t>
            </a:r>
          </a:p>
        </p:txBody>
      </p:sp>
      <p:sp>
        <p:nvSpPr>
          <p:cNvPr id="7" name="Rechteck 6"/>
          <p:cNvSpPr/>
          <p:nvPr/>
        </p:nvSpPr>
        <p:spPr>
          <a:xfrm>
            <a:off x="807651" y="2784066"/>
            <a:ext cx="3524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It's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 smtClean="0"/>
              <a:t>!? Yes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807651" y="1585800"/>
            <a:ext cx="35879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/>
              <a:t>The </a:t>
            </a:r>
            <a:r>
              <a:rPr lang="de-DE" dirty="0" err="1" smtClean="0"/>
              <a:t>rules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commands</a:t>
            </a:r>
            <a:r>
              <a:rPr lang="de-DE" dirty="0" smtClean="0"/>
              <a:t> </a:t>
            </a:r>
            <a:r>
              <a:rPr lang="en-US" dirty="0"/>
              <a:t>are grouped together in the Internet Protocol </a:t>
            </a:r>
            <a:r>
              <a:rPr lang="en-US" dirty="0" smtClean="0"/>
              <a:t>family.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755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03906" y="1389790"/>
            <a:ext cx="7785720" cy="625320"/>
          </a:xfrm>
        </p:spPr>
        <p:txBody>
          <a:bodyPr/>
          <a:lstStyle/>
          <a:p>
            <a:r>
              <a:rPr lang="en-US" sz="2400" dirty="0"/>
              <a:t>“</a:t>
            </a:r>
            <a:r>
              <a:rPr lang="en-US" sz="2400" dirty="0" smtClean="0"/>
              <a:t>Imagine, TCP </a:t>
            </a:r>
            <a:r>
              <a:rPr lang="en-US" sz="2400" dirty="0"/>
              <a:t>is the data. IP is the Internet location GPS</a:t>
            </a:r>
            <a:r>
              <a:rPr lang="en-US" sz="2400" dirty="0" smtClean="0"/>
              <a:t>.”</a:t>
            </a:r>
            <a:endParaRPr lang="de-DE" sz="2400" dirty="0"/>
          </a:p>
        </p:txBody>
      </p:sp>
      <p:sp>
        <p:nvSpPr>
          <p:cNvPr id="5" name="Rechteck 4"/>
          <p:cNvSpPr/>
          <p:nvPr/>
        </p:nvSpPr>
        <p:spPr>
          <a:xfrm>
            <a:off x="800100" y="6420535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/>
              <a:t>https://www.hostingadvice.com/blog/tcpip-make-internet-work/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851" y="2161341"/>
            <a:ext cx="4868724" cy="3276728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542952" y="2161341"/>
            <a:ext cx="378191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i="1" dirty="0"/>
              <a:t>Link Layer</a:t>
            </a:r>
            <a:r>
              <a:rPr lang="en-US" dirty="0"/>
              <a:t> is the physical network equipment used to interconnect nodes and servers</a:t>
            </a:r>
            <a:r>
              <a:rPr lang="en-US" dirty="0" smtClean="0"/>
              <a:t>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i="1" dirty="0"/>
              <a:t>Internet Layer</a:t>
            </a:r>
            <a:r>
              <a:rPr lang="en-US" dirty="0"/>
              <a:t> connects hosts to one another across networks</a:t>
            </a:r>
            <a:r>
              <a:rPr lang="en-US" dirty="0" smtClean="0"/>
              <a:t>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i="1" dirty="0"/>
              <a:t>Transport Layer</a:t>
            </a:r>
            <a:r>
              <a:rPr lang="en-US" dirty="0"/>
              <a:t> resolves all host-to-host communication</a:t>
            </a:r>
            <a:r>
              <a:rPr lang="en-US" dirty="0" smtClean="0"/>
              <a:t>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i="1" dirty="0"/>
              <a:t>Application Layer</a:t>
            </a:r>
            <a:r>
              <a:rPr lang="en-US" dirty="0"/>
              <a:t> is utilized to ensure communication between applications on a network.</a:t>
            </a:r>
          </a:p>
        </p:txBody>
      </p:sp>
      <p:sp>
        <p:nvSpPr>
          <p:cNvPr id="11" name="Rechteck 10"/>
          <p:cNvSpPr/>
          <p:nvPr/>
        </p:nvSpPr>
        <p:spPr>
          <a:xfrm>
            <a:off x="800100" y="1020458"/>
            <a:ext cx="2844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It's easier to think in </a:t>
            </a:r>
            <a:r>
              <a:rPr lang="en-US" dirty="0" smtClean="0"/>
              <a:t>layer: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788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016000" y="889001"/>
            <a:ext cx="77851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3200" dirty="0" err="1" smtClean="0"/>
              <a:t>For</a:t>
            </a:r>
            <a:r>
              <a:rPr lang="de-DE" sz="3200" dirty="0" smtClean="0"/>
              <a:t> </a:t>
            </a:r>
            <a:r>
              <a:rPr lang="de-DE" sz="3200" dirty="0" err="1"/>
              <a:t>us</a:t>
            </a:r>
            <a:r>
              <a:rPr lang="de-DE" sz="3200" dirty="0"/>
              <a:t> </a:t>
            </a:r>
            <a:r>
              <a:rPr lang="de-DE" sz="3200" dirty="0" err="1"/>
              <a:t>is</a:t>
            </a:r>
            <a:r>
              <a:rPr lang="de-DE" sz="3200" dirty="0"/>
              <a:t> </a:t>
            </a:r>
            <a:r>
              <a:rPr lang="de-DE" sz="3200" dirty="0" err="1"/>
              <a:t>only</a:t>
            </a:r>
            <a:r>
              <a:rPr lang="de-DE" sz="3200" dirty="0"/>
              <a:t> </a:t>
            </a:r>
            <a:r>
              <a:rPr lang="de-DE" sz="3200" dirty="0" err="1"/>
              <a:t>important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use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tools</a:t>
            </a:r>
            <a:r>
              <a:rPr lang="de-DE" sz="3200" dirty="0"/>
              <a:t> </a:t>
            </a:r>
            <a:r>
              <a:rPr lang="de-DE" sz="3200" dirty="0" err="1"/>
              <a:t>that</a:t>
            </a:r>
            <a:r>
              <a:rPr lang="de-DE" sz="3200" dirty="0"/>
              <a:t> </a:t>
            </a:r>
            <a:r>
              <a:rPr lang="de-DE" sz="3200" dirty="0" err="1"/>
              <a:t>can</a:t>
            </a:r>
            <a:r>
              <a:rPr lang="de-DE" sz="3200" dirty="0"/>
              <a:t> </a:t>
            </a:r>
            <a:r>
              <a:rPr lang="de-DE" sz="3200" dirty="0" err="1"/>
              <a:t>these</a:t>
            </a:r>
            <a:r>
              <a:rPr lang="de-DE" sz="3200" dirty="0"/>
              <a:t> </a:t>
            </a:r>
            <a:r>
              <a:rPr lang="de-DE" sz="3200" dirty="0" err="1"/>
              <a:t>rules</a:t>
            </a:r>
            <a:r>
              <a:rPr lang="de-DE" sz="3200" dirty="0" smtClean="0"/>
              <a:t>.</a:t>
            </a:r>
          </a:p>
        </p:txBody>
      </p:sp>
      <p:sp>
        <p:nvSpPr>
          <p:cNvPr id="6" name="Rechteck 5"/>
          <p:cNvSpPr/>
          <p:nvPr/>
        </p:nvSpPr>
        <p:spPr>
          <a:xfrm>
            <a:off x="1016000" y="2314994"/>
            <a:ext cx="52983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/>
              <a:t>LabVIEW </a:t>
            </a:r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/>
              <a:t>it</a:t>
            </a:r>
            <a:r>
              <a:rPr lang="de-DE" dirty="0"/>
              <a:t> easy, just lern it</a:t>
            </a:r>
            <a:r>
              <a:rPr lang="de-DE" dirty="0" smtClean="0"/>
              <a:t>.</a:t>
            </a:r>
          </a:p>
          <a:p>
            <a:endParaRPr lang="de-DE" dirty="0" smtClean="0"/>
          </a:p>
          <a:p>
            <a:r>
              <a:rPr lang="en-US" dirty="0"/>
              <a:t>A simple higher layer (like building blocks) makes the development uncomplicated. 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546100" y="6581001"/>
            <a:ext cx="53721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/>
              <a:t>https://stackoverflow.com/questions/30994389/labview-programming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23" y="3657932"/>
            <a:ext cx="3133725" cy="1838325"/>
          </a:xfrm>
          <a:prstGeom prst="rect">
            <a:avLst/>
          </a:prstGeom>
        </p:spPr>
      </p:pic>
      <p:sp>
        <p:nvSpPr>
          <p:cNvPr id="5" name="Pfeil nach links und rechts 4"/>
          <p:cNvSpPr/>
          <p:nvPr/>
        </p:nvSpPr>
        <p:spPr>
          <a:xfrm>
            <a:off x="4057545" y="4402079"/>
            <a:ext cx="1279567" cy="5745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1188491" y="5648499"/>
            <a:ext cx="1317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„Malaysia“ 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6415399" y="6305882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„Germany“ 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4213862" y="3935828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Internet</a:t>
            </a:r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716" y="3657932"/>
            <a:ext cx="34575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82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63" y="3158858"/>
            <a:ext cx="3916356" cy="312243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327" y="3379461"/>
            <a:ext cx="4327250" cy="2619826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565525" y="1371019"/>
            <a:ext cx="45059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smtClean="0"/>
              <a:t>Python </a:t>
            </a:r>
            <a:r>
              <a:rPr lang="de-DE" sz="2400" dirty="0" err="1" smtClean="0"/>
              <a:t>make</a:t>
            </a:r>
            <a:r>
              <a:rPr lang="de-DE" sz="2400" dirty="0" smtClean="0"/>
              <a:t> </a:t>
            </a:r>
            <a:r>
              <a:rPr lang="de-DE" sz="2400" dirty="0" err="1" smtClean="0"/>
              <a:t>it</a:t>
            </a:r>
            <a:r>
              <a:rPr lang="de-DE" sz="2400" dirty="0"/>
              <a:t> </a:t>
            </a:r>
            <a:r>
              <a:rPr lang="de-DE" sz="2400" dirty="0" smtClean="0"/>
              <a:t>easy, just </a:t>
            </a:r>
            <a:r>
              <a:rPr lang="de-DE" sz="2400" dirty="0"/>
              <a:t>lern </a:t>
            </a:r>
            <a:r>
              <a:rPr lang="de-DE" sz="2400" dirty="0" smtClean="0"/>
              <a:t>it.</a:t>
            </a:r>
            <a:endParaRPr lang="de-DE" sz="2400" dirty="0"/>
          </a:p>
        </p:txBody>
      </p:sp>
      <p:sp>
        <p:nvSpPr>
          <p:cNvPr id="7" name="Rechteck 6"/>
          <p:cNvSpPr/>
          <p:nvPr/>
        </p:nvSpPr>
        <p:spPr>
          <a:xfrm>
            <a:off x="762000" y="6563297"/>
            <a:ext cx="7188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/>
              <a:t>https://www.bogotobogo.com/python/python_network_programming_server_client.php</a:t>
            </a:r>
          </a:p>
        </p:txBody>
      </p:sp>
      <p:sp>
        <p:nvSpPr>
          <p:cNvPr id="2" name="Rechteck 1"/>
          <p:cNvSpPr/>
          <p:nvPr/>
        </p:nvSpPr>
        <p:spPr>
          <a:xfrm>
            <a:off x="1855571" y="2799030"/>
            <a:ext cx="17546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Server-Code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6195541" y="2815451"/>
            <a:ext cx="17546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Client-Code</a:t>
            </a:r>
            <a:endParaRPr lang="de-DE" dirty="0"/>
          </a:p>
        </p:txBody>
      </p:sp>
      <p:sp>
        <p:nvSpPr>
          <p:cNvPr id="10" name="Pfeil nach links und rechts 9"/>
          <p:cNvSpPr/>
          <p:nvPr/>
        </p:nvSpPr>
        <p:spPr>
          <a:xfrm>
            <a:off x="3915342" y="4395715"/>
            <a:ext cx="1279567" cy="5745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097558" y="3940996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Internet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548363" y="2031689"/>
            <a:ext cx="4711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The same </a:t>
            </a:r>
            <a:r>
              <a:rPr lang="de-DE" dirty="0" err="1"/>
              <a:t>as</a:t>
            </a:r>
            <a:r>
              <a:rPr lang="de-DE" dirty="0"/>
              <a:t> LabVIEW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 smtClean="0"/>
              <a:t>code</a:t>
            </a:r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6185126" y="6051259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„Germany“ 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1188551" y="6117788"/>
            <a:ext cx="1317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„Malaysia“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118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5267" y="2492716"/>
            <a:ext cx="8178733" cy="1807434"/>
          </a:xfrm>
        </p:spPr>
        <p:txBody>
          <a:bodyPr/>
          <a:lstStyle/>
          <a:p>
            <a:r>
              <a:rPr lang="en-US" sz="2800" dirty="0"/>
              <a:t>More in the third block: Practical </a:t>
            </a:r>
            <a:r>
              <a:rPr lang="en-US" sz="2800" dirty="0" smtClean="0"/>
              <a:t>Introduction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44631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40" y="3093649"/>
            <a:ext cx="5427332" cy="3618220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1301286" y="1023944"/>
            <a:ext cx="6970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How can we work together between Germany and Malaysia? </a:t>
            </a:r>
            <a:endParaRPr lang="de-DE" b="1" dirty="0"/>
          </a:p>
        </p:txBody>
      </p:sp>
      <p:cxnSp>
        <p:nvCxnSpPr>
          <p:cNvPr id="15" name="Gerade Verbindung mit Pfeil 14"/>
          <p:cNvCxnSpPr/>
          <p:nvPr/>
        </p:nvCxnSpPr>
        <p:spPr>
          <a:xfrm flipH="1">
            <a:off x="4588234" y="2776873"/>
            <a:ext cx="26125" cy="957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 flipH="1">
            <a:off x="6118116" y="2934789"/>
            <a:ext cx="430730" cy="1059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>
            <a:off x="2103942" y="2751684"/>
            <a:ext cx="923109" cy="1242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/>
          <p:cNvSpPr/>
          <p:nvPr/>
        </p:nvSpPr>
        <p:spPr>
          <a:xfrm>
            <a:off x="869776" y="1748924"/>
            <a:ext cx="1852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How do we stay in touch?</a:t>
            </a:r>
            <a:endParaRPr lang="de-DE" dirty="0"/>
          </a:p>
        </p:txBody>
      </p:sp>
      <p:sp>
        <p:nvSpPr>
          <p:cNvPr id="21" name="Rechteck 20"/>
          <p:cNvSpPr/>
          <p:nvPr/>
        </p:nvSpPr>
        <p:spPr>
          <a:xfrm>
            <a:off x="3236202" y="1736557"/>
            <a:ext cx="24637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How do we divide the work between us</a:t>
            </a:r>
            <a:r>
              <a:rPr lang="en-US" dirty="0" smtClean="0"/>
              <a:t>? Workflow?</a:t>
            </a:r>
            <a:endParaRPr lang="de-DE" dirty="0"/>
          </a:p>
        </p:txBody>
      </p:sp>
      <p:sp>
        <p:nvSpPr>
          <p:cNvPr id="22" name="Rechteck 21"/>
          <p:cNvSpPr/>
          <p:nvPr/>
        </p:nvSpPr>
        <p:spPr>
          <a:xfrm>
            <a:off x="5903670" y="1711824"/>
            <a:ext cx="29260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How can everyone always be very well informed about the status of projects and members?</a:t>
            </a:r>
          </a:p>
        </p:txBody>
      </p:sp>
    </p:spTree>
    <p:extLst>
      <p:ext uri="{BB962C8B-B14F-4D97-AF65-F5344CB8AC3E}">
        <p14:creationId xmlns:p14="http://schemas.microsoft.com/office/powerpoint/2010/main" val="62861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8878" y="1446100"/>
            <a:ext cx="8657584" cy="576270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28907" y="636028"/>
            <a:ext cx="2678061" cy="681115"/>
          </a:xfrm>
        </p:spPr>
        <p:txBody>
          <a:bodyPr/>
          <a:lstStyle/>
          <a:p>
            <a:r>
              <a:rPr lang="de-DE" dirty="0" smtClean="0"/>
              <a:t>Solution</a:t>
            </a:r>
            <a:r>
              <a:rPr lang="en-US" dirty="0" smtClean="0"/>
              <a:t>…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3522">
            <a:off x="4257362" y="2121643"/>
            <a:ext cx="4476750" cy="32385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4" y="3317802"/>
            <a:ext cx="3810000" cy="20193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089" y="3317802"/>
            <a:ext cx="1234849" cy="123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3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709749" y="6581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/>
              <a:t>https://kinsta.com/knowledgebase/what-is-github/</a:t>
            </a:r>
          </a:p>
        </p:txBody>
      </p:sp>
      <p:sp>
        <p:nvSpPr>
          <p:cNvPr id="5" name="Rechteck 4"/>
          <p:cNvSpPr/>
          <p:nvPr/>
        </p:nvSpPr>
        <p:spPr>
          <a:xfrm>
            <a:off x="1015720" y="927854"/>
            <a:ext cx="1980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err="1"/>
              <a:t>What</a:t>
            </a:r>
            <a:r>
              <a:rPr lang="de-DE" b="1" dirty="0"/>
              <a:t> </a:t>
            </a:r>
            <a:r>
              <a:rPr lang="de-DE" b="1" dirty="0" err="1"/>
              <a:t>is</a:t>
            </a:r>
            <a:r>
              <a:rPr lang="de-DE" b="1" dirty="0"/>
              <a:t> </a:t>
            </a:r>
            <a:r>
              <a:rPr lang="de-DE" b="1" dirty="0" err="1"/>
              <a:t>GitHub</a:t>
            </a:r>
            <a:r>
              <a:rPr lang="de-DE" b="1" dirty="0"/>
              <a:t>?</a:t>
            </a:r>
          </a:p>
        </p:txBody>
      </p:sp>
      <p:sp>
        <p:nvSpPr>
          <p:cNvPr id="8" name="Rechteck 7"/>
          <p:cNvSpPr/>
          <p:nvPr/>
        </p:nvSpPr>
        <p:spPr>
          <a:xfrm>
            <a:off x="1015719" y="1233492"/>
            <a:ext cx="75883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It lets you and others work together on projects from anywhere.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1015719" y="2053774"/>
            <a:ext cx="72835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GitHub is a website and </a:t>
            </a:r>
            <a:r>
              <a:rPr lang="en-US" dirty="0" smtClean="0"/>
              <a:t>cloud-based service: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Store,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manage,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track </a:t>
            </a:r>
            <a:r>
              <a:rPr lang="en-US" dirty="0"/>
              <a:t>and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control changes of your project documents. 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1015718" y="4143831"/>
            <a:ext cx="69439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To </a:t>
            </a:r>
            <a:r>
              <a:rPr lang="en-US" dirty="0"/>
              <a:t>understand exactly what GitHub is, you need to know two connected principles: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Version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77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709749" y="6581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/>
              <a:t>https://en.wikipedia.org/wiki/Version_control</a:t>
            </a:r>
          </a:p>
        </p:txBody>
      </p:sp>
      <p:sp>
        <p:nvSpPr>
          <p:cNvPr id="5" name="Rechteck 4"/>
          <p:cNvSpPr/>
          <p:nvPr/>
        </p:nvSpPr>
        <p:spPr>
          <a:xfrm>
            <a:off x="1015720" y="927854"/>
            <a:ext cx="2929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err="1"/>
              <a:t>What</a:t>
            </a:r>
            <a:r>
              <a:rPr lang="de-DE" b="1" dirty="0"/>
              <a:t> </a:t>
            </a:r>
            <a:r>
              <a:rPr lang="de-DE" b="1" dirty="0" err="1"/>
              <a:t>Is</a:t>
            </a:r>
            <a:r>
              <a:rPr lang="de-DE" b="1" dirty="0"/>
              <a:t> Version Control?</a:t>
            </a:r>
          </a:p>
        </p:txBody>
      </p:sp>
      <p:sp>
        <p:nvSpPr>
          <p:cNvPr id="7" name="Rechteck 6"/>
          <p:cNvSpPr/>
          <p:nvPr/>
        </p:nvSpPr>
        <p:spPr>
          <a:xfrm>
            <a:off x="2480256" y="3176414"/>
            <a:ext cx="486848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3600" dirty="0" err="1" smtClean="0"/>
              <a:t>Collaboration</a:t>
            </a:r>
            <a:r>
              <a:rPr lang="de-DE" sz="3600" dirty="0" smtClean="0"/>
              <a:t> </a:t>
            </a:r>
            <a:r>
              <a:rPr lang="de-DE" sz="3600" dirty="0" err="1" smtClean="0"/>
              <a:t>with</a:t>
            </a:r>
            <a:r>
              <a:rPr lang="de-DE" sz="3600" dirty="0"/>
              <a:t> </a:t>
            </a:r>
            <a:r>
              <a:rPr lang="en-US" sz="3600" b="1" dirty="0" smtClean="0"/>
              <a:t>repositories</a:t>
            </a:r>
            <a:r>
              <a:rPr lang="en-US" sz="3600" dirty="0" smtClean="0"/>
              <a:t> and </a:t>
            </a:r>
            <a:r>
              <a:rPr lang="de-DE" sz="3600" dirty="0" err="1"/>
              <a:t>handful</a:t>
            </a:r>
            <a:r>
              <a:rPr lang="de-DE" sz="3600" dirty="0"/>
              <a:t> </a:t>
            </a:r>
            <a:r>
              <a:rPr lang="de-DE" sz="3600" dirty="0" err="1"/>
              <a:t>of</a:t>
            </a:r>
            <a:r>
              <a:rPr lang="de-DE" sz="3600" dirty="0"/>
              <a:t> </a:t>
            </a:r>
            <a:r>
              <a:rPr lang="de-DE" sz="3600" dirty="0" err="1" smtClean="0"/>
              <a:t>commands</a:t>
            </a:r>
            <a:r>
              <a:rPr lang="de-DE" sz="3600" dirty="0" smtClean="0"/>
              <a:t>!</a:t>
            </a:r>
            <a:endParaRPr lang="de-DE" sz="3600" dirty="0"/>
          </a:p>
          <a:p>
            <a:endParaRPr lang="de-DE" sz="3600" dirty="0"/>
          </a:p>
          <a:p>
            <a:endParaRPr lang="de-DE" sz="3600" dirty="0"/>
          </a:p>
        </p:txBody>
      </p:sp>
      <p:sp>
        <p:nvSpPr>
          <p:cNvPr id="8" name="Rechteck 7"/>
          <p:cNvSpPr/>
          <p:nvPr/>
        </p:nvSpPr>
        <p:spPr>
          <a:xfrm>
            <a:off x="1015719" y="1233492"/>
            <a:ext cx="75883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Also </a:t>
            </a:r>
            <a:r>
              <a:rPr lang="en-US" dirty="0"/>
              <a:t>known as </a:t>
            </a:r>
            <a:r>
              <a:rPr lang="en-US" b="1" dirty="0"/>
              <a:t>revision control</a:t>
            </a:r>
            <a:r>
              <a:rPr lang="en-US" dirty="0"/>
              <a:t> or </a:t>
            </a:r>
            <a:r>
              <a:rPr lang="en-US" b="1" dirty="0"/>
              <a:t>source control</a:t>
            </a:r>
            <a:r>
              <a:rPr lang="en-US" dirty="0" smtClean="0"/>
              <a:t>, </a:t>
            </a:r>
            <a:r>
              <a:rPr lang="en-US" dirty="0"/>
              <a:t>is the management of changes to documents, computer programs, large web sites, and other collections of </a:t>
            </a:r>
            <a:r>
              <a:rPr lang="en-US" dirty="0" smtClean="0"/>
              <a:t>information (Wikipedia.org).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7286232" y="3200221"/>
            <a:ext cx="54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 smtClean="0"/>
              <a:t>pull</a:t>
            </a:r>
            <a:endParaRPr lang="de-DE" i="1" dirty="0"/>
          </a:p>
        </p:txBody>
      </p:sp>
      <p:sp>
        <p:nvSpPr>
          <p:cNvPr id="2" name="Rechteck 1"/>
          <p:cNvSpPr/>
          <p:nvPr/>
        </p:nvSpPr>
        <p:spPr>
          <a:xfrm>
            <a:off x="1287523" y="3095481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 err="1" smtClean="0"/>
              <a:t>init</a:t>
            </a:r>
            <a:endParaRPr lang="de-DE" i="1" dirty="0"/>
          </a:p>
        </p:txBody>
      </p:sp>
      <p:sp>
        <p:nvSpPr>
          <p:cNvPr id="3" name="Rechteck 2"/>
          <p:cNvSpPr/>
          <p:nvPr/>
        </p:nvSpPr>
        <p:spPr>
          <a:xfrm>
            <a:off x="4290612" y="5715404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push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4142457" y="2414550"/>
            <a:ext cx="928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commit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1183681" y="5088344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 err="1"/>
              <a:t>b</a:t>
            </a:r>
            <a:r>
              <a:rPr lang="de-DE" i="1" dirty="0" err="1" smtClean="0"/>
              <a:t>ranche</a:t>
            </a:r>
            <a:endParaRPr lang="de-DE" i="1" dirty="0"/>
          </a:p>
        </p:txBody>
      </p:sp>
      <p:sp>
        <p:nvSpPr>
          <p:cNvPr id="13" name="Rechteck 12"/>
          <p:cNvSpPr/>
          <p:nvPr/>
        </p:nvSpPr>
        <p:spPr>
          <a:xfrm>
            <a:off x="7248219" y="5334786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 err="1" smtClean="0"/>
              <a:t>merge</a:t>
            </a:r>
            <a:endParaRPr lang="de-DE" i="1" dirty="0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80" y="2414550"/>
            <a:ext cx="789622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2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920028" y="176709"/>
            <a:ext cx="5034364" cy="625320"/>
          </a:xfrm>
        </p:spPr>
        <p:txBody>
          <a:bodyPr/>
          <a:lstStyle/>
          <a:p>
            <a:r>
              <a:rPr lang="en-US" sz="3200" dirty="0"/>
              <a:t>R</a:t>
            </a:r>
            <a:r>
              <a:rPr lang="en-US" sz="3200" dirty="0" smtClean="0"/>
              <a:t>epositories</a:t>
            </a:r>
            <a:endParaRPr lang="de-DE" sz="3200" dirty="0"/>
          </a:p>
        </p:txBody>
      </p:sp>
      <p:sp>
        <p:nvSpPr>
          <p:cNvPr id="4" name="Rechteck 3"/>
          <p:cNvSpPr/>
          <p:nvPr/>
        </p:nvSpPr>
        <p:spPr>
          <a:xfrm>
            <a:off x="541277" y="6581001"/>
            <a:ext cx="81381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/>
              <a:t>https://prewajdena.cf/wireless/351contrile-de-version-avec-tilichargement-github.html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67" y="1427349"/>
            <a:ext cx="4405624" cy="3265768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2796049" y="617363"/>
            <a:ext cx="4272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Colloquially</a:t>
            </a:r>
            <a:r>
              <a:rPr lang="de-DE" dirty="0" smtClean="0"/>
              <a:t>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"</a:t>
            </a:r>
            <a:r>
              <a:rPr lang="de-DE" dirty="0" err="1"/>
              <a:t>repo</a:t>
            </a:r>
            <a:r>
              <a:rPr lang="de-DE" dirty="0"/>
              <a:t>"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 smtClean="0"/>
              <a:t>short</a:t>
            </a:r>
            <a:r>
              <a:rPr lang="de-DE" dirty="0"/>
              <a:t>.</a:t>
            </a:r>
          </a:p>
        </p:txBody>
      </p:sp>
      <p:sp>
        <p:nvSpPr>
          <p:cNvPr id="8" name="Rechteck 7"/>
          <p:cNvSpPr/>
          <p:nvPr/>
        </p:nvSpPr>
        <p:spPr>
          <a:xfrm>
            <a:off x="5451566" y="1590309"/>
            <a:ext cx="350084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Repo is a "directory or memory" with additional properties.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Alice, David, Bob </a:t>
            </a:r>
            <a:r>
              <a:rPr lang="en-US" dirty="0"/>
              <a:t>and Clair can create a </a:t>
            </a:r>
            <a:r>
              <a:rPr lang="en-US" b="1" dirty="0"/>
              <a:t>clone</a:t>
            </a:r>
            <a:r>
              <a:rPr lang="en-US" dirty="0"/>
              <a:t> repo from the original to the local </a:t>
            </a:r>
            <a:r>
              <a:rPr lang="en-US" dirty="0" smtClean="0"/>
              <a:t>computer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They </a:t>
            </a:r>
            <a:r>
              <a:rPr lang="en-US" dirty="0"/>
              <a:t>can continue the development locally. </a:t>
            </a:r>
            <a:r>
              <a:rPr lang="en-US" dirty="0" smtClean="0"/>
              <a:t>Time parallel!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meantime, if something changes in the origin (also among </a:t>
            </a:r>
            <a:r>
              <a:rPr lang="en-US" dirty="0" err="1" smtClean="0"/>
              <a:t>subteams</a:t>
            </a:r>
            <a:r>
              <a:rPr lang="en-US" dirty="0" smtClean="0"/>
              <a:t>). </a:t>
            </a:r>
            <a:r>
              <a:rPr lang="en-US" dirty="0"/>
              <a:t>Then it can be fetched via </a:t>
            </a:r>
            <a:r>
              <a:rPr lang="en-US" dirty="0" smtClean="0"/>
              <a:t>"pull".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350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888274"/>
            <a:ext cx="7785720" cy="1019743"/>
          </a:xfrm>
        </p:spPr>
        <p:txBody>
          <a:bodyPr/>
          <a:lstStyle/>
          <a:p>
            <a:r>
              <a:rPr lang="en-US" sz="3200" dirty="0"/>
              <a:t>What is particularly important in </a:t>
            </a:r>
            <a:r>
              <a:rPr lang="en-US" sz="3200" dirty="0" err="1"/>
              <a:t>digitisation</a:t>
            </a:r>
            <a:r>
              <a:rPr lang="en-US" sz="3200" dirty="0" smtClean="0"/>
              <a:t>?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678060" y="2073479"/>
            <a:ext cx="8228880" cy="430008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Form of the data are bits and </a:t>
            </a:r>
            <a:r>
              <a:rPr lang="en-US" sz="2800" dirty="0" smtClean="0"/>
              <a:t>bytes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Data </a:t>
            </a:r>
            <a:r>
              <a:rPr lang="de-DE" sz="2800" dirty="0" err="1"/>
              <a:t>exchange</a:t>
            </a:r>
            <a:r>
              <a:rPr lang="de-DE" sz="2800" dirty="0"/>
              <a:t> via a fast </a:t>
            </a:r>
            <a:r>
              <a:rPr lang="de-DE" sz="2800" dirty="0" err="1"/>
              <a:t>and</a:t>
            </a:r>
            <a:r>
              <a:rPr lang="de-DE" sz="2800" dirty="0"/>
              <a:t> </a:t>
            </a:r>
            <a:r>
              <a:rPr lang="de-DE" sz="2800" dirty="0" err="1"/>
              <a:t>efficient</a:t>
            </a:r>
            <a:r>
              <a:rPr lang="de-DE" sz="2800" dirty="0"/>
              <a:t> </a:t>
            </a:r>
            <a:r>
              <a:rPr lang="de-DE" sz="2800" dirty="0" smtClean="0"/>
              <a:t>Internet </a:t>
            </a:r>
            <a:r>
              <a:rPr lang="de-DE" sz="2800" dirty="0" err="1" smtClean="0"/>
              <a:t>or</a:t>
            </a:r>
            <a:r>
              <a:rPr lang="de-DE" sz="2800" dirty="0" smtClean="0"/>
              <a:t> </a:t>
            </a:r>
            <a:r>
              <a:rPr lang="de-DE" sz="2800" dirty="0" err="1" smtClean="0"/>
              <a:t>local</a:t>
            </a:r>
            <a:r>
              <a:rPr lang="de-DE" sz="2800" dirty="0" smtClean="0"/>
              <a:t>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Computers and servers are required to process the </a:t>
            </a:r>
            <a:r>
              <a:rPr lang="en-US" sz="2800" dirty="0" smtClean="0"/>
              <a:t>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Input </a:t>
            </a:r>
            <a:r>
              <a:rPr lang="de-DE" sz="2800" dirty="0" err="1"/>
              <a:t>and</a:t>
            </a:r>
            <a:r>
              <a:rPr lang="de-DE" sz="2800" dirty="0"/>
              <a:t> </a:t>
            </a:r>
            <a:r>
              <a:rPr lang="de-DE" sz="2800" dirty="0" err="1"/>
              <a:t>output</a:t>
            </a:r>
            <a:r>
              <a:rPr lang="de-DE" sz="2800" dirty="0"/>
              <a:t> </a:t>
            </a:r>
            <a:r>
              <a:rPr lang="de-DE" sz="2800" dirty="0" smtClean="0"/>
              <a:t>medium </a:t>
            </a:r>
            <a:r>
              <a:rPr lang="de-DE" sz="2800" dirty="0" err="1" smtClean="0"/>
              <a:t>are</a:t>
            </a:r>
            <a:r>
              <a:rPr lang="de-DE" sz="2800" dirty="0"/>
              <a:t> </a:t>
            </a:r>
            <a:r>
              <a:rPr lang="de-DE" sz="2800" dirty="0" err="1" smtClean="0"/>
              <a:t>smartphones</a:t>
            </a:r>
            <a:r>
              <a:rPr lang="de-DE" sz="2800" dirty="0"/>
              <a:t>, intelligent </a:t>
            </a:r>
            <a:r>
              <a:rPr lang="de-DE" sz="2800" dirty="0" err="1"/>
              <a:t>refrigerators</a:t>
            </a:r>
            <a:r>
              <a:rPr lang="de-DE" sz="2800" dirty="0"/>
              <a:t>, </a:t>
            </a:r>
            <a:r>
              <a:rPr lang="de-DE" sz="2800" dirty="0" err="1"/>
              <a:t>autonomous</a:t>
            </a:r>
            <a:r>
              <a:rPr lang="de-DE" sz="2800" dirty="0"/>
              <a:t> </a:t>
            </a:r>
            <a:r>
              <a:rPr lang="de-DE" sz="2800" dirty="0" err="1"/>
              <a:t>cars</a:t>
            </a:r>
            <a:r>
              <a:rPr lang="de-DE" sz="2800" dirty="0"/>
              <a:t>, smart </a:t>
            </a:r>
            <a:r>
              <a:rPr lang="de-DE" sz="2800" dirty="0" err="1"/>
              <a:t>robots</a:t>
            </a:r>
            <a:r>
              <a:rPr lang="de-DE" sz="2800" dirty="0"/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120559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70" y="2143125"/>
            <a:ext cx="3933825" cy="4000500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1489166" y="1102864"/>
            <a:ext cx="69755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Repo is a "directory or memory" with additional </a:t>
            </a:r>
            <a:r>
              <a:rPr lang="en-US" dirty="0" smtClean="0"/>
              <a:t>properties?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5085806" y="1576828"/>
            <a:ext cx="15152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Let's cook.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4788489" y="2029913"/>
            <a:ext cx="405071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 err="1" smtClean="0"/>
              <a:t>Init</a:t>
            </a:r>
            <a:r>
              <a:rPr lang="de-DE" dirty="0" smtClean="0"/>
              <a:t> </a:t>
            </a:r>
            <a:r>
              <a:rPr lang="de-DE" dirty="0"/>
              <a:t>„</a:t>
            </a:r>
            <a:r>
              <a:rPr lang="de-DE" dirty="0" err="1" smtClean="0"/>
              <a:t>RepoTable</a:t>
            </a:r>
            <a:r>
              <a:rPr lang="de-DE" dirty="0" smtClean="0"/>
              <a:t> </a:t>
            </a:r>
            <a:r>
              <a:rPr lang="de-DE" dirty="0"/>
              <a:t>“ 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 smtClean="0"/>
              <a:t>Commit</a:t>
            </a:r>
            <a:r>
              <a:rPr lang="de-DE" dirty="0" smtClean="0"/>
              <a:t> „</a:t>
            </a:r>
            <a:r>
              <a:rPr lang="de-DE" dirty="0"/>
              <a:t>Create </a:t>
            </a:r>
            <a:r>
              <a:rPr lang="de-DE" dirty="0" err="1"/>
              <a:t>empty</a:t>
            </a:r>
            <a:r>
              <a:rPr lang="de-DE" dirty="0"/>
              <a:t> </a:t>
            </a:r>
            <a:r>
              <a:rPr lang="de-DE" dirty="0" err="1" smtClean="0"/>
              <a:t>table</a:t>
            </a:r>
            <a:r>
              <a:rPr lang="de-DE" dirty="0" smtClean="0"/>
              <a:t>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„</a:t>
            </a:r>
            <a:r>
              <a:rPr lang="de-DE" dirty="0" err="1" smtClean="0"/>
              <a:t>RepoTable</a:t>
            </a:r>
            <a:r>
              <a:rPr lang="de-DE" dirty="0" smtClean="0"/>
              <a:t>“ milk, </a:t>
            </a:r>
            <a:r>
              <a:rPr lang="de-DE" dirty="0" err="1" smtClean="0"/>
              <a:t>eggs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/>
              <a:t>s</a:t>
            </a:r>
            <a:r>
              <a:rPr lang="de-DE" dirty="0" err="1" smtClean="0"/>
              <a:t>oup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Your </a:t>
            </a:r>
            <a:r>
              <a:rPr lang="en-US" dirty="0"/>
              <a:t>partner wants to help </a:t>
            </a:r>
            <a:r>
              <a:rPr lang="en-US" dirty="0" smtClean="0"/>
              <a:t>you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order rice for the meal, but you don't want to be </a:t>
            </a:r>
            <a:r>
              <a:rPr lang="en-US" dirty="0" smtClean="0"/>
              <a:t>disturbed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Branch</a:t>
            </a:r>
            <a:r>
              <a:rPr lang="en-US" dirty="0" smtClean="0"/>
              <a:t> “</a:t>
            </a:r>
            <a:r>
              <a:rPr lang="en-US" dirty="0" err="1" smtClean="0"/>
              <a:t>RiceBranch</a:t>
            </a:r>
            <a:r>
              <a:rPr lang="en-US" dirty="0" smtClean="0"/>
              <a:t>” revision r4 to r5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Clone</a:t>
            </a:r>
            <a:r>
              <a:rPr lang="en-US" dirty="0" smtClean="0"/>
              <a:t> “</a:t>
            </a:r>
            <a:r>
              <a:rPr lang="en-US" dirty="0" err="1" smtClean="0"/>
              <a:t>RiceBranch</a:t>
            </a:r>
            <a:r>
              <a:rPr lang="en-US" dirty="0"/>
              <a:t>”: </a:t>
            </a:r>
            <a:r>
              <a:rPr lang="en-US" dirty="0" smtClean="0"/>
              <a:t>Now </a:t>
            </a:r>
            <a:r>
              <a:rPr lang="en-US" dirty="0"/>
              <a:t>the branch can be copied or cloned on local development </a:t>
            </a:r>
            <a:r>
              <a:rPr lang="en-US" dirty="0" smtClean="0"/>
              <a:t>machines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Add</a:t>
            </a:r>
            <a:r>
              <a:rPr lang="en-US" dirty="0" smtClean="0"/>
              <a:t> to </a:t>
            </a:r>
            <a:r>
              <a:rPr lang="en-US" dirty="0"/>
              <a:t>“</a:t>
            </a:r>
            <a:r>
              <a:rPr lang="en-US" dirty="0" err="1"/>
              <a:t>RiceBranch</a:t>
            </a:r>
            <a:r>
              <a:rPr lang="en-US" dirty="0" smtClean="0"/>
              <a:t>” rice (r6)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 smtClean="0"/>
              <a:t>Commit</a:t>
            </a:r>
            <a:r>
              <a:rPr lang="de-DE" dirty="0" smtClean="0"/>
              <a:t> „I </a:t>
            </a:r>
            <a:r>
              <a:rPr lang="de-DE" dirty="0" err="1" smtClean="0"/>
              <a:t>cooked</a:t>
            </a:r>
            <a:r>
              <a:rPr lang="de-DE" dirty="0" smtClean="0"/>
              <a:t> </a:t>
            </a:r>
            <a:r>
              <a:rPr lang="de-DE" dirty="0" err="1" smtClean="0"/>
              <a:t>rice</a:t>
            </a:r>
            <a:r>
              <a:rPr lang="de-DE" dirty="0" smtClean="0"/>
              <a:t>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 err="1" smtClean="0"/>
              <a:t>Merge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(r7) „</a:t>
            </a:r>
            <a:r>
              <a:rPr lang="de-DE" dirty="0" err="1" smtClean="0"/>
              <a:t>RepoTable</a:t>
            </a:r>
            <a:r>
              <a:rPr lang="de-DE" dirty="0" smtClean="0"/>
              <a:t>“ (-&gt;r8)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Enjoy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 smtClean="0"/>
              <a:t>meal</a:t>
            </a:r>
            <a:r>
              <a:rPr lang="de-DE" dirty="0" smtClean="0"/>
              <a:t>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940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214846" y="867732"/>
            <a:ext cx="75982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tool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ofline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computer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simply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update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smtClean="0"/>
              <a:t>Origin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/>
              <a:t>s</a:t>
            </a:r>
            <a:r>
              <a:rPr lang="de-DE" dirty="0" err="1" smtClean="0"/>
              <a:t>erver</a:t>
            </a:r>
            <a:r>
              <a:rPr lang="de-DE" dirty="0" smtClean="0"/>
              <a:t>?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512" y="2521131"/>
            <a:ext cx="3758886" cy="1571898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2936669" y="4376448"/>
            <a:ext cx="3288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https://git-scm.com/downloads</a:t>
            </a:r>
          </a:p>
        </p:txBody>
      </p:sp>
      <p:sp>
        <p:nvSpPr>
          <p:cNvPr id="9" name="Rechteck 8"/>
          <p:cNvSpPr/>
          <p:nvPr/>
        </p:nvSpPr>
        <p:spPr>
          <a:xfrm>
            <a:off x="2744309" y="4717703"/>
            <a:ext cx="3672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https://git-scm.com/docs/gittutorial</a:t>
            </a:r>
          </a:p>
        </p:txBody>
      </p:sp>
      <p:sp>
        <p:nvSpPr>
          <p:cNvPr id="10" name="Rechteck 9"/>
          <p:cNvSpPr/>
          <p:nvPr/>
        </p:nvSpPr>
        <p:spPr>
          <a:xfrm>
            <a:off x="1214846" y="5739786"/>
            <a:ext cx="6979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But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handling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workshop</a:t>
            </a:r>
            <a:r>
              <a:rPr lang="de-DE" dirty="0"/>
              <a:t> via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r>
              <a:rPr lang="de-DE" dirty="0" smtClean="0"/>
              <a:t>. </a:t>
            </a:r>
            <a:r>
              <a:rPr lang="en-US" dirty="0"/>
              <a:t>More in the third block: Practical </a:t>
            </a:r>
            <a:r>
              <a:rPr lang="en-US" dirty="0" smtClean="0"/>
              <a:t>Introduction…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02710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97" y="2352042"/>
            <a:ext cx="8551818" cy="352987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2345735" y="1494750"/>
            <a:ext cx="60406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An example: The creation of this </a:t>
            </a:r>
            <a:r>
              <a:rPr lang="en-US" dirty="0" smtClean="0"/>
              <a:t>presentation.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6510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782267" y="2422911"/>
            <a:ext cx="73036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Group 1:</a:t>
            </a:r>
          </a:p>
          <a:p>
            <a:r>
              <a:rPr lang="en-US" sz="2800" dirty="0">
                <a:solidFill>
                  <a:srgbClr val="FF0000"/>
                </a:solidFill>
              </a:rPr>
              <a:t>What is meant by analog and digital signals?</a:t>
            </a:r>
            <a:endParaRPr lang="de-DE" sz="2800" dirty="0">
              <a:solidFill>
                <a:srgbClr val="FF0000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758374" y="3322859"/>
            <a:ext cx="820498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Group 2:</a:t>
            </a:r>
          </a:p>
          <a:p>
            <a:r>
              <a:rPr lang="en-US" sz="2800" dirty="0">
                <a:solidFill>
                  <a:srgbClr val="FF0000"/>
                </a:solidFill>
              </a:rPr>
              <a:t>What is meant here by server and client and how can communication via the Internet be made easy?</a:t>
            </a:r>
            <a:endParaRPr lang="de-DE" sz="2800" dirty="0">
              <a:solidFill>
                <a:srgbClr val="FF0000"/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82267" y="5134152"/>
            <a:ext cx="773961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Group 3: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What </a:t>
            </a:r>
            <a:r>
              <a:rPr lang="en-US" sz="2800" dirty="0">
                <a:solidFill>
                  <a:srgbClr val="FF0000"/>
                </a:solidFill>
              </a:rPr>
              <a:t>can we do together to </a:t>
            </a:r>
            <a:r>
              <a:rPr lang="en-US" sz="2800" dirty="0" smtClean="0">
                <a:solidFill>
                  <a:srgbClr val="FF0000"/>
                </a:solidFill>
              </a:rPr>
              <a:t>establish </a:t>
            </a:r>
            <a:r>
              <a:rPr lang="en-US" sz="2800" dirty="0">
                <a:solidFill>
                  <a:srgbClr val="FF0000"/>
                </a:solidFill>
              </a:rPr>
              <a:t>an active </a:t>
            </a:r>
            <a:endParaRPr lang="en-US" sz="2800" dirty="0" smtClean="0">
              <a:solidFill>
                <a:srgbClr val="FF0000"/>
              </a:solidFill>
            </a:endParaRPr>
          </a:p>
          <a:p>
            <a:r>
              <a:rPr lang="en-US" sz="2800" dirty="0" smtClean="0">
                <a:solidFill>
                  <a:srgbClr val="FF0000"/>
                </a:solidFill>
              </a:rPr>
              <a:t>cooperation</a:t>
            </a:r>
            <a:r>
              <a:rPr lang="en-US" sz="2800" dirty="0">
                <a:solidFill>
                  <a:srgbClr val="FF0000"/>
                </a:solidFill>
              </a:rPr>
              <a:t>?</a:t>
            </a:r>
            <a:endParaRPr lang="de-DE" sz="2800" dirty="0">
              <a:solidFill>
                <a:srgbClr val="FF0000"/>
              </a:solidFill>
            </a:endParaRPr>
          </a:p>
        </p:txBody>
      </p:sp>
      <p:sp>
        <p:nvSpPr>
          <p:cNvPr id="9" name="Untertitel 2"/>
          <p:cNvSpPr>
            <a:spLocks noGrp="1"/>
          </p:cNvSpPr>
          <p:nvPr>
            <p:ph type="subTitle"/>
          </p:nvPr>
        </p:nvSpPr>
        <p:spPr>
          <a:xfrm>
            <a:off x="758374" y="1097555"/>
            <a:ext cx="8228880" cy="1409267"/>
          </a:xfrm>
        </p:spPr>
        <p:txBody>
          <a:bodyPr/>
          <a:lstStyle/>
          <a:p>
            <a:r>
              <a:rPr lang="en-US" sz="2800" dirty="0"/>
              <a:t>Division into three working groups for each question: processing time 15 min and presentation of the results 10 min for each </a:t>
            </a:r>
            <a:r>
              <a:rPr lang="en-US" sz="2800" dirty="0" smtClean="0"/>
              <a:t>group.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51928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960479"/>
            <a:ext cx="7785720" cy="824777"/>
          </a:xfrm>
        </p:spPr>
        <p:txBody>
          <a:bodyPr/>
          <a:lstStyle/>
          <a:p>
            <a:r>
              <a:rPr lang="de-DE" sz="2400" dirty="0" smtClean="0"/>
              <a:t>Brainstorming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en-US" sz="2400" dirty="0"/>
              <a:t>Requirement </a:t>
            </a:r>
            <a:r>
              <a:rPr lang="en-US" sz="2400" dirty="0" smtClean="0"/>
              <a:t>Analysis </a:t>
            </a:r>
            <a:r>
              <a:rPr lang="en-US" sz="2400" dirty="0"/>
              <a:t>for </a:t>
            </a:r>
            <a:r>
              <a:rPr lang="en-US" sz="2400" dirty="0" smtClean="0"/>
              <a:t>Remote Controlled Test Benches between HS and UMP (15 min)</a:t>
            </a:r>
            <a:endParaRPr lang="de-DE" sz="24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678060" y="1996405"/>
            <a:ext cx="8228880" cy="4029925"/>
          </a:xfrm>
        </p:spPr>
        <p:txBody>
          <a:bodyPr/>
          <a:lstStyle/>
          <a:p>
            <a:pPr marL="0" indent="0">
              <a:buNone/>
            </a:pPr>
            <a:r>
              <a:rPr lang="de-DE" b="1" dirty="0" smtClean="0"/>
              <a:t>1. </a:t>
            </a:r>
            <a:r>
              <a:rPr lang="de-DE" b="1" dirty="0" err="1" smtClean="0"/>
              <a:t>Step</a:t>
            </a:r>
            <a:r>
              <a:rPr lang="de-DE" b="1" dirty="0" smtClean="0"/>
              <a:t> </a:t>
            </a:r>
          </a:p>
          <a:p>
            <a:pPr marL="0" indent="0">
              <a:buNone/>
            </a:pPr>
            <a:r>
              <a:rPr lang="de-DE" sz="2400" b="1" dirty="0" err="1" smtClean="0"/>
              <a:t>Brainstroming</a:t>
            </a:r>
            <a:r>
              <a:rPr lang="de-DE" sz="2400" dirty="0" smtClean="0"/>
              <a:t>: </a:t>
            </a:r>
            <a:r>
              <a:rPr lang="en-US" sz="2400" dirty="0"/>
              <a:t>With regard to the technical possibilities in HS and UMP - &gt; </a:t>
            </a:r>
            <a:r>
              <a:rPr lang="en-US" sz="2400" dirty="0" smtClean="0"/>
              <a:t>Ideas </a:t>
            </a:r>
            <a:r>
              <a:rPr lang="en-US" sz="2400" dirty="0"/>
              <a:t>for test </a:t>
            </a:r>
            <a:r>
              <a:rPr lang="en-US" sz="2400" dirty="0" smtClean="0"/>
              <a:t>benches / systems </a:t>
            </a:r>
            <a:r>
              <a:rPr lang="en-US" sz="2400" dirty="0"/>
              <a:t>and their </a:t>
            </a:r>
            <a:r>
              <a:rPr lang="en-US" sz="2400" dirty="0" smtClean="0"/>
              <a:t>implementation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b="1" dirty="0" smtClean="0"/>
              <a:t>2. Step</a:t>
            </a:r>
          </a:p>
          <a:p>
            <a:pPr marL="0" indent="0">
              <a:buNone/>
            </a:pPr>
            <a:r>
              <a:rPr lang="en-US" sz="2400" dirty="0" smtClean="0"/>
              <a:t>Concrete </a:t>
            </a:r>
            <a:r>
              <a:rPr lang="en-US" sz="2400" b="1" dirty="0"/>
              <a:t>requirement analysis </a:t>
            </a:r>
            <a:r>
              <a:rPr lang="en-US" sz="2400" dirty="0"/>
              <a:t>for the system ideas: measured variables, measurement technology, controlling, time management</a:t>
            </a:r>
            <a:endParaRPr lang="de-DE" sz="2400" dirty="0" smtClean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hteck 3"/>
          <p:cNvSpPr/>
          <p:nvPr/>
        </p:nvSpPr>
        <p:spPr>
          <a:xfrm>
            <a:off x="678060" y="6052813"/>
            <a:ext cx="4878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Moderator summarizes all ideas on the </a:t>
            </a:r>
            <a:r>
              <a:rPr lang="en-US" dirty="0" smtClean="0"/>
              <a:t>board.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366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Software Publications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4" y="4092502"/>
            <a:ext cx="3810000" cy="20193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725" y="4035334"/>
            <a:ext cx="2391086" cy="239108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289" y="4092502"/>
            <a:ext cx="1234849" cy="1234849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5850351" y="6212191"/>
            <a:ext cx="2568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80">
              <a:lnSpc>
                <a:spcPct val="100000"/>
              </a:lnSpc>
              <a:buClr>
                <a:srgbClr val="000000"/>
              </a:buClr>
            </a:pPr>
            <a:r>
              <a:rPr lang="de-DE" spc="-1" dirty="0" smtClean="0">
                <a:uFill>
                  <a:solidFill>
                    <a:srgbClr val="FFFFFF"/>
                  </a:solidFill>
                </a:uFill>
              </a:rPr>
              <a:t>GitHub.com/</a:t>
            </a:r>
            <a:r>
              <a:rPr lang="de-DE" spc="-1" dirty="0" err="1" smtClean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ikkuengine</a:t>
            </a:r>
            <a:endParaRPr lang="de-DE" spc="-1" dirty="0">
              <a:solidFill>
                <a:srgbClr val="C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674914" y="1711412"/>
            <a:ext cx="846908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/>
              <a:t>https://</a:t>
            </a:r>
            <a:r>
              <a:rPr lang="de-DE" dirty="0" smtClean="0"/>
              <a:t>github.com/IKKUengine/</a:t>
            </a:r>
            <a:r>
              <a:rPr lang="de-DE" b="1" dirty="0" smtClean="0"/>
              <a:t>SimulatedCPSLabVIEWEnergySystem </a:t>
            </a:r>
            <a:r>
              <a:rPr lang="de-DE" dirty="0" smtClean="0"/>
              <a:t>(LabVIEW)</a:t>
            </a:r>
            <a:endParaRPr lang="de-DE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/>
              <a:t>https://</a:t>
            </a:r>
            <a:r>
              <a:rPr lang="de-DE" dirty="0" smtClean="0"/>
              <a:t>github.com/IKKUengine/</a:t>
            </a:r>
            <a:r>
              <a:rPr lang="de-DE" b="1" dirty="0" smtClean="0"/>
              <a:t>CHPefficiency </a:t>
            </a:r>
            <a:r>
              <a:rPr lang="de-DE" dirty="0" smtClean="0"/>
              <a:t>(Python)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de-DE" dirty="0"/>
          </a:p>
          <a:p>
            <a:r>
              <a:rPr lang="de-DE" dirty="0" smtClean="0"/>
              <a:t>Will </a:t>
            </a:r>
            <a:r>
              <a:rPr lang="de-DE" dirty="0"/>
              <a:t>follow </a:t>
            </a:r>
            <a:r>
              <a:rPr lang="de-DE" dirty="0" err="1"/>
              <a:t>soon</a:t>
            </a:r>
            <a:r>
              <a:rPr lang="de-DE" dirty="0"/>
              <a:t>: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https://</a:t>
            </a:r>
            <a:r>
              <a:rPr lang="de-DE" dirty="0" smtClean="0"/>
              <a:t>github.com/IKKUengine/</a:t>
            </a:r>
            <a:r>
              <a:rPr lang="de-DE" b="1" dirty="0" smtClean="0"/>
              <a:t>SingleServerCHPefficiency </a:t>
            </a:r>
            <a:r>
              <a:rPr lang="de-DE" dirty="0" smtClean="0"/>
              <a:t>(LabVIEW)</a:t>
            </a:r>
            <a:endParaRPr lang="de-DE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https://</a:t>
            </a:r>
            <a:r>
              <a:rPr lang="de-DE" dirty="0" smtClean="0"/>
              <a:t>github.com/IKKUengine/</a:t>
            </a:r>
            <a:r>
              <a:rPr lang="de-DE" b="1" dirty="0" smtClean="0"/>
              <a:t>ThreadedEtaNetServer </a:t>
            </a:r>
            <a:r>
              <a:rPr lang="de-DE" dirty="0" smtClean="0"/>
              <a:t>(C++/Qt5.8)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https://</a:t>
            </a:r>
            <a:r>
              <a:rPr lang="de-DE" dirty="0" smtClean="0"/>
              <a:t>github.com/IKKUengine/</a:t>
            </a:r>
            <a:r>
              <a:rPr lang="de-DE" b="1" dirty="0" smtClean="0"/>
              <a:t>CPOEtaNetClient </a:t>
            </a:r>
            <a:r>
              <a:rPr lang="de-DE" dirty="0"/>
              <a:t>(C++/Qt5.8</a:t>
            </a:r>
            <a:r>
              <a:rPr lang="de-DE" dirty="0" smtClean="0"/>
              <a:t>)</a:t>
            </a:r>
            <a:endParaRPr lang="de-DE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029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2079360" y="1010160"/>
            <a:ext cx="5126400" cy="62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Dankeschön…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738085" y="1940211"/>
            <a:ext cx="5122783" cy="443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7000"/>
              </a:lnSpc>
            </a:pPr>
            <a:r>
              <a:rPr lang="de-DE" sz="28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Times New Roman"/>
              </a:rPr>
              <a:t>Contact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Ferhat Aslan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Institut für Kälte-, Klima- und Umwelttechnik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Tel.: 0721 925-1815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Raum M-U07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E-Mail: ferhat.aslan@hs-karlsruhe.de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Prof. Dr.-Ing. Maurice Kettner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Fakultät für Maschinenbau und Mechatronik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Tel.: 0721 925-1845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Raum F-111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E-Mail: maurice.kettner@hs-karlsruhe.de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1" name="Picture 17"/>
          <p:cNvPicPr/>
          <p:nvPr/>
        </p:nvPicPr>
        <p:blipFill>
          <a:blip r:embed="rId2"/>
          <a:stretch/>
        </p:blipFill>
        <p:spPr>
          <a:xfrm>
            <a:off x="4906234" y="194040"/>
            <a:ext cx="4007880" cy="441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1136469" y="1058151"/>
            <a:ext cx="7418983" cy="3518264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err="1"/>
              <a:t>Digitisation</a:t>
            </a:r>
            <a:r>
              <a:rPr lang="en-US" sz="3200" dirty="0"/>
              <a:t> is bringing with it so many major changes that it is seen as the new industrial revolution. </a:t>
            </a:r>
            <a:endParaRPr lang="en-US" sz="3200" dirty="0" smtClean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Industry </a:t>
            </a:r>
            <a:r>
              <a:rPr lang="en-US" sz="3200" dirty="0"/>
              <a:t>4.0 is commonly referred to as the fourth industrial </a:t>
            </a:r>
            <a:r>
              <a:rPr lang="en-US" sz="3200" dirty="0" smtClean="0"/>
              <a:t>revolution. </a:t>
            </a:r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2800" dirty="0"/>
              <a:t>These revolutions and evolutions </a:t>
            </a:r>
            <a:r>
              <a:rPr lang="en-US" sz="2800" dirty="0" smtClean="0"/>
              <a:t>include:</a:t>
            </a:r>
          </a:p>
        </p:txBody>
      </p:sp>
      <p:sp>
        <p:nvSpPr>
          <p:cNvPr id="4" name="Rechteck 3"/>
          <p:cNvSpPr/>
          <p:nvPr/>
        </p:nvSpPr>
        <p:spPr>
          <a:xfrm>
            <a:off x="3983452" y="4792452"/>
            <a:ext cx="4572000" cy="1846659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Smart City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3D-Printer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AI </a:t>
            </a:r>
            <a:r>
              <a:rPr lang="de-DE" sz="1600" dirty="0"/>
              <a:t>(</a:t>
            </a:r>
            <a:r>
              <a:rPr lang="de-DE" sz="1600" dirty="0" err="1"/>
              <a:t>Artificial</a:t>
            </a:r>
            <a:r>
              <a:rPr lang="de-DE" sz="1600" dirty="0"/>
              <a:t> </a:t>
            </a:r>
            <a:r>
              <a:rPr lang="de-DE" sz="1600" dirty="0" err="1"/>
              <a:t>Intelligence</a:t>
            </a:r>
            <a:r>
              <a:rPr lang="de-DE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Blockchain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 smtClean="0"/>
              <a:t>Crypto</a:t>
            </a:r>
            <a:r>
              <a:rPr lang="de-DE" sz="1600" dirty="0" smtClean="0"/>
              <a:t> </a:t>
            </a:r>
            <a:r>
              <a:rPr lang="de-DE" sz="1600" dirty="0" err="1" smtClean="0"/>
              <a:t>Currencies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 smtClean="0"/>
              <a:t>Fintech</a:t>
            </a:r>
            <a:r>
              <a:rPr lang="de-DE" sz="1600" dirty="0" smtClean="0"/>
              <a:t> (Financial Technology)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Virtual Reality</a:t>
            </a:r>
          </a:p>
        </p:txBody>
      </p:sp>
      <p:sp>
        <p:nvSpPr>
          <p:cNvPr id="5" name="Rechteck 4"/>
          <p:cNvSpPr/>
          <p:nvPr/>
        </p:nvSpPr>
        <p:spPr>
          <a:xfrm>
            <a:off x="561703" y="4798781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IoT</a:t>
            </a:r>
            <a:r>
              <a:rPr lang="de-DE" sz="1600" dirty="0"/>
              <a:t> (Internet </a:t>
            </a:r>
            <a:r>
              <a:rPr lang="de-DE" sz="1600" dirty="0" err="1"/>
              <a:t>of</a:t>
            </a:r>
            <a:r>
              <a:rPr lang="de-DE" sz="1600" dirty="0"/>
              <a:t> Things)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Cloud Computing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Big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Smart Home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Connected</a:t>
            </a:r>
            <a:r>
              <a:rPr lang="de-DE" sz="1600" dirty="0"/>
              <a:t> Car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Predictive</a:t>
            </a:r>
            <a:r>
              <a:rPr lang="de-DE" sz="1600" dirty="0"/>
              <a:t> </a:t>
            </a:r>
            <a:r>
              <a:rPr lang="de-DE" sz="1600" dirty="0" smtClean="0"/>
              <a:t>Maintenance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Smart </a:t>
            </a:r>
            <a:r>
              <a:rPr lang="de-DE" sz="1600" dirty="0" err="1" smtClean="0"/>
              <a:t>Energ</a:t>
            </a:r>
            <a:r>
              <a:rPr lang="de-DE" sz="1600" dirty="0" err="1"/>
              <a:t>y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84294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680" y="1393372"/>
            <a:ext cx="7785720" cy="1176497"/>
          </a:xfrm>
        </p:spPr>
        <p:txBody>
          <a:bodyPr/>
          <a:lstStyle/>
          <a:p>
            <a:r>
              <a:rPr lang="en-US" sz="3200" dirty="0"/>
              <a:t>Conversion of the real information into digital? How?</a:t>
            </a:r>
            <a:endParaRPr lang="de-DE" sz="32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908" y="2788718"/>
            <a:ext cx="6548846" cy="3181008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27908" y="578807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  <a:p>
            <a:r>
              <a:rPr lang="en-US" dirty="0"/>
              <a:t>Industrial revolutions and future </a:t>
            </a:r>
            <a:r>
              <a:rPr lang="en-US" dirty="0" smtClean="0"/>
              <a:t>view [2]</a:t>
            </a:r>
            <a:endParaRPr lang="de-DE" dirty="0"/>
          </a:p>
        </p:txBody>
      </p:sp>
      <p:sp>
        <p:nvSpPr>
          <p:cNvPr id="6" name="Ellipse 5"/>
          <p:cNvSpPr/>
          <p:nvPr/>
        </p:nvSpPr>
        <p:spPr>
          <a:xfrm>
            <a:off x="6052457" y="5059680"/>
            <a:ext cx="1471748" cy="8229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97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44582" y="1117234"/>
            <a:ext cx="7785720" cy="1077326"/>
          </a:xfrm>
        </p:spPr>
        <p:txBody>
          <a:bodyPr/>
          <a:lstStyle/>
          <a:p>
            <a:r>
              <a:rPr lang="de-DE" sz="3200" dirty="0" smtClean="0"/>
              <a:t>Definition </a:t>
            </a:r>
            <a:r>
              <a:rPr lang="de-DE" sz="3200" dirty="0" err="1" smtClean="0"/>
              <a:t>of</a:t>
            </a:r>
            <a:r>
              <a:rPr lang="de-DE" sz="3200" dirty="0" smtClean="0"/>
              <a:t> </a:t>
            </a:r>
            <a:r>
              <a:rPr lang="en-US" sz="3200" dirty="0"/>
              <a:t>C</a:t>
            </a:r>
            <a:r>
              <a:rPr lang="en-US" sz="3200" dirty="0" smtClean="0"/>
              <a:t>yber-physical Systems </a:t>
            </a:r>
            <a:r>
              <a:rPr lang="en-US" sz="3200" dirty="0"/>
              <a:t>(CPS</a:t>
            </a:r>
            <a:r>
              <a:rPr lang="en-US" sz="3200" dirty="0" smtClean="0"/>
              <a:t>)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44582" y="2255520"/>
            <a:ext cx="8228880" cy="241116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"... linking of real (physical) objects and processes with information processing (virtual) objects and processes via open, partly global and always interconnected information networks"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VDI </a:t>
            </a:r>
            <a:r>
              <a:rPr lang="en-US" sz="2400" dirty="0"/>
              <a:t>(Association of German Engineers) 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00412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2647</Words>
  <Application>Microsoft Office PowerPoint</Application>
  <PresentationFormat>Bildschirmpräsentation (4:3)</PresentationFormat>
  <Paragraphs>490</Paragraphs>
  <Slides>66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66</vt:i4>
      </vt:variant>
    </vt:vector>
  </HeadingPairs>
  <TitlesOfParts>
    <vt:vector size="77" baseType="lpstr">
      <vt:lpstr>Arial</vt:lpstr>
      <vt:lpstr>Arial (Textkörper)</vt:lpstr>
      <vt:lpstr>Calibri</vt:lpstr>
      <vt:lpstr>DejaVu Sans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PowerPoint-Präsentation</vt:lpstr>
      <vt:lpstr>PowerPoint-Präsentation</vt:lpstr>
      <vt:lpstr>PowerPoint-Präsentation</vt:lpstr>
      <vt:lpstr>Definition of Digitalisation</vt:lpstr>
      <vt:lpstr>Examples of established digitisation or digital services today:</vt:lpstr>
      <vt:lpstr>What is particularly important in digitisation?</vt:lpstr>
      <vt:lpstr>PowerPoint-Präsentation</vt:lpstr>
      <vt:lpstr>Conversion of the real information into digital? How?</vt:lpstr>
      <vt:lpstr>Definition of Cyber-physical Systems (CPS)</vt:lpstr>
      <vt:lpstr>PowerPoint-Präsentation</vt:lpstr>
      <vt:lpstr>What is meant by IoT? Relationship between IoT and CPS?</vt:lpstr>
      <vt:lpstr>What is particularly important in cyber-physical systems (CPS)?</vt:lpstr>
      <vt:lpstr>The basis for fascinating perspectives of technical systems [3].  Functionalities that have so far only been fulfilled by biological systems: </vt:lpstr>
      <vt:lpstr>PowerPoint-Präsentation</vt:lpstr>
      <vt:lpstr>What is the technical basis of the CPSs?</vt:lpstr>
      <vt:lpstr>Definition of Embedded Systems (ES)</vt:lpstr>
      <vt:lpstr>Examples of Applications of ESs:</vt:lpstr>
      <vt:lpstr>Main Features of Embedded Computer Systems</vt:lpstr>
      <vt:lpstr>Internet and Cyber Security</vt:lpstr>
      <vt:lpstr>The most important protection goals: </vt:lpstr>
      <vt:lpstr>Failsafe und security technical systems. How?</vt:lpstr>
      <vt:lpstr>The Internet is a public space! Don't forget. What does this mean for a failsafe and secure connection over the Internet?</vt:lpstr>
      <vt:lpstr>How can we establish a failsafe and secure connection?</vt:lpstr>
      <vt:lpstr>PowerPoint-Präsentation</vt:lpstr>
      <vt:lpstr>Lunch Break!  See you soon…</vt:lpstr>
      <vt:lpstr>Cyber-physical Test Benches Remotely Controlled via Internet </vt:lpstr>
      <vt:lpstr>PowerPoint-Präsentation</vt:lpstr>
      <vt:lpstr>Current Projects (HS)</vt:lpstr>
      <vt:lpstr>Environmental Chamber Bruchsal</vt:lpstr>
      <vt:lpstr>Guidelines for „Environmental Chamber“ Project </vt:lpstr>
      <vt:lpstr>PowerPoint-Präsentation</vt:lpstr>
      <vt:lpstr>Guidelines for „Remote Control Chain Saw“ Project</vt:lpstr>
      <vt:lpstr>PowerPoint-Präsentation</vt:lpstr>
      <vt:lpstr>Guidelines for „CHP Efficiency“ Project</vt:lpstr>
      <vt:lpstr>PowerPoint-Präsentation</vt:lpstr>
      <vt:lpstr>A higher goal is the networking of all cyber physical objects, which allows a collective management.</vt:lpstr>
      <vt:lpstr>PowerPoint-Präsentation</vt:lpstr>
      <vt:lpstr>Guidelines for „CPS-Energy System“</vt:lpstr>
      <vt:lpstr>Sensors, Actuators and Interfaces</vt:lpstr>
      <vt:lpstr>PowerPoint-Präsentation</vt:lpstr>
      <vt:lpstr>How do I get physical or chemical quantities on my computer?</vt:lpstr>
      <vt:lpstr>Sensorsystem</vt:lpstr>
      <vt:lpstr>Actuatorsystem</vt:lpstr>
      <vt:lpstr>The computer understands only (digital) 0 or 1!</vt:lpstr>
      <vt:lpstr>PowerPoint-Präsentation</vt:lpstr>
      <vt:lpstr>PowerPoint-Präsentation</vt:lpstr>
      <vt:lpstr>Send the Cat-data to Germany now!</vt:lpstr>
      <vt:lpstr>Internet? Any computer can connect to any other computer.</vt:lpstr>
      <vt:lpstr>PowerPoint-Präsentation</vt:lpstr>
      <vt:lpstr>Internet Protocol</vt:lpstr>
      <vt:lpstr>“Imagine, TCP is the data. IP is the Internet location GPS.”</vt:lpstr>
      <vt:lpstr>PowerPoint-Präsentation</vt:lpstr>
      <vt:lpstr>PowerPoint-Präsentation</vt:lpstr>
      <vt:lpstr>More in the third block: Practical Introduction</vt:lpstr>
      <vt:lpstr>PowerPoint-Präsentation</vt:lpstr>
      <vt:lpstr>Solution…</vt:lpstr>
      <vt:lpstr>PowerPoint-Präsentation</vt:lpstr>
      <vt:lpstr>PowerPoint-Präsentation</vt:lpstr>
      <vt:lpstr>Repositories</vt:lpstr>
      <vt:lpstr>PowerPoint-Präsentation</vt:lpstr>
      <vt:lpstr>PowerPoint-Präsentation</vt:lpstr>
      <vt:lpstr>PowerPoint-Präsentation</vt:lpstr>
      <vt:lpstr>PowerPoint-Präsentation</vt:lpstr>
      <vt:lpstr>Brainstorming and Requirement Analysis for Remote Controlled Test Benches between HS and UMP (15 min)</vt:lpstr>
      <vt:lpstr>Software Publications</vt:lpstr>
      <vt:lpstr>PowerPoint-Präsentation</vt:lpstr>
    </vt:vector>
  </TitlesOfParts>
  <Company>Hochschule  Karlsruhe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subject/>
  <dc:creator>scfi0001</dc:creator>
  <dc:description/>
  <cp:lastModifiedBy>Ferhat</cp:lastModifiedBy>
  <cp:revision>2674</cp:revision>
  <cp:lastPrinted>2019-01-14T15:12:12Z</cp:lastPrinted>
  <dcterms:created xsi:type="dcterms:W3CDTF">2010-11-26T16:10:18Z</dcterms:created>
  <dcterms:modified xsi:type="dcterms:W3CDTF">2019-01-29T12:38:19Z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mpany">
    <vt:lpwstr>Hochschule  Karlsruhe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Bildschirmpräsentation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18</vt:i4>
  </property>
</Properties>
</file>